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70" r:id="rId5"/>
    <p:sldId id="269" r:id="rId6"/>
    <p:sldId id="267" r:id="rId7"/>
    <p:sldId id="271" r:id="rId8"/>
    <p:sldId id="272" r:id="rId9"/>
    <p:sldId id="274" r:id="rId10"/>
    <p:sldId id="273" r:id="rId11"/>
    <p:sldId id="276" r:id="rId12"/>
    <p:sldId id="275"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6F45"/>
    <a:srgbClr val="FF3399"/>
    <a:srgbClr val="00FF00"/>
    <a:srgbClr val="FF0066"/>
    <a:srgbClr val="FFCC00"/>
    <a:srgbClr val="CC00FF"/>
    <a:srgbClr val="00CC99"/>
    <a:srgbClr val="008080"/>
    <a:srgbClr val="FF0000"/>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404" y="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657B-0AFE-47AC-AAF9-229140F6D4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B5BF40-0159-4E33-8989-C7012249D6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A2AA90-A079-4F81-9A1E-2DCE165DEACF}"/>
              </a:ext>
            </a:extLst>
          </p:cNvPr>
          <p:cNvSpPr>
            <a:spLocks noGrp="1"/>
          </p:cNvSpPr>
          <p:nvPr>
            <p:ph type="dt" sz="half" idx="10"/>
          </p:nvPr>
        </p:nvSpPr>
        <p:spPr/>
        <p:txBody>
          <a:bodyPr/>
          <a:lstStyle/>
          <a:p>
            <a:fld id="{B7C128EC-663C-4D57-BF43-C3C8410B93CC}" type="datetimeFigureOut">
              <a:rPr lang="en-US" smtClean="0"/>
              <a:t>11/29/2021</a:t>
            </a:fld>
            <a:endParaRPr lang="en-US"/>
          </a:p>
        </p:txBody>
      </p:sp>
      <p:sp>
        <p:nvSpPr>
          <p:cNvPr id="5" name="Footer Placeholder 4">
            <a:extLst>
              <a:ext uri="{FF2B5EF4-FFF2-40B4-BE49-F238E27FC236}">
                <a16:creationId xmlns:a16="http://schemas.microsoft.com/office/drawing/2014/main" id="{E49D64E2-4EA2-4B97-AAD0-318FEAF4D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4D4B6-0290-4207-96E0-CEB4633EA0D1}"/>
              </a:ext>
            </a:extLst>
          </p:cNvPr>
          <p:cNvSpPr>
            <a:spLocks noGrp="1"/>
          </p:cNvSpPr>
          <p:nvPr>
            <p:ph type="sldNum" sz="quarter" idx="12"/>
          </p:nvPr>
        </p:nvSpPr>
        <p:spPr/>
        <p:txBody>
          <a:bodyPr/>
          <a:lstStyle/>
          <a:p>
            <a:fld id="{AF7A9EB7-EBC7-41E7-8EB9-A4BF9B0E1106}" type="slidenum">
              <a:rPr lang="en-US" smtClean="0"/>
              <a:t>‹#›</a:t>
            </a:fld>
            <a:endParaRPr lang="en-US"/>
          </a:p>
        </p:txBody>
      </p:sp>
    </p:spTree>
    <p:extLst>
      <p:ext uri="{BB962C8B-B14F-4D97-AF65-F5344CB8AC3E}">
        <p14:creationId xmlns:p14="http://schemas.microsoft.com/office/powerpoint/2010/main" val="314988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FB76-AC2C-48EC-942E-32C7155B73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045AF0-AB2A-4B82-940E-5EF4B7783A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775554-E24E-4254-8DD3-753B0FF9DD06}"/>
              </a:ext>
            </a:extLst>
          </p:cNvPr>
          <p:cNvSpPr>
            <a:spLocks noGrp="1"/>
          </p:cNvSpPr>
          <p:nvPr>
            <p:ph type="dt" sz="half" idx="10"/>
          </p:nvPr>
        </p:nvSpPr>
        <p:spPr/>
        <p:txBody>
          <a:bodyPr/>
          <a:lstStyle/>
          <a:p>
            <a:fld id="{B7C128EC-663C-4D57-BF43-C3C8410B93CC}" type="datetimeFigureOut">
              <a:rPr lang="en-US" smtClean="0"/>
              <a:t>11/29/2021</a:t>
            </a:fld>
            <a:endParaRPr lang="en-US"/>
          </a:p>
        </p:txBody>
      </p:sp>
      <p:sp>
        <p:nvSpPr>
          <p:cNvPr id="5" name="Footer Placeholder 4">
            <a:extLst>
              <a:ext uri="{FF2B5EF4-FFF2-40B4-BE49-F238E27FC236}">
                <a16:creationId xmlns:a16="http://schemas.microsoft.com/office/drawing/2014/main" id="{7701ACFA-D3FC-44F3-BBDD-7A274884F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CCBB4-10AE-4463-855F-8B71D3704229}"/>
              </a:ext>
            </a:extLst>
          </p:cNvPr>
          <p:cNvSpPr>
            <a:spLocks noGrp="1"/>
          </p:cNvSpPr>
          <p:nvPr>
            <p:ph type="sldNum" sz="quarter" idx="12"/>
          </p:nvPr>
        </p:nvSpPr>
        <p:spPr/>
        <p:txBody>
          <a:bodyPr/>
          <a:lstStyle/>
          <a:p>
            <a:fld id="{AF7A9EB7-EBC7-41E7-8EB9-A4BF9B0E1106}" type="slidenum">
              <a:rPr lang="en-US" smtClean="0"/>
              <a:t>‹#›</a:t>
            </a:fld>
            <a:endParaRPr lang="en-US"/>
          </a:p>
        </p:txBody>
      </p:sp>
    </p:spTree>
    <p:extLst>
      <p:ext uri="{BB962C8B-B14F-4D97-AF65-F5344CB8AC3E}">
        <p14:creationId xmlns:p14="http://schemas.microsoft.com/office/powerpoint/2010/main" val="1030104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A213E1-011B-4F3A-A3E5-C907BD4BA0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AD08E5-51D0-4F66-9FEB-302A6515BC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05A4A-5228-436D-A6E5-5AC0811591CD}"/>
              </a:ext>
            </a:extLst>
          </p:cNvPr>
          <p:cNvSpPr>
            <a:spLocks noGrp="1"/>
          </p:cNvSpPr>
          <p:nvPr>
            <p:ph type="dt" sz="half" idx="10"/>
          </p:nvPr>
        </p:nvSpPr>
        <p:spPr/>
        <p:txBody>
          <a:bodyPr/>
          <a:lstStyle/>
          <a:p>
            <a:fld id="{B7C128EC-663C-4D57-BF43-C3C8410B93CC}" type="datetimeFigureOut">
              <a:rPr lang="en-US" smtClean="0"/>
              <a:t>11/29/2021</a:t>
            </a:fld>
            <a:endParaRPr lang="en-US"/>
          </a:p>
        </p:txBody>
      </p:sp>
      <p:sp>
        <p:nvSpPr>
          <p:cNvPr id="5" name="Footer Placeholder 4">
            <a:extLst>
              <a:ext uri="{FF2B5EF4-FFF2-40B4-BE49-F238E27FC236}">
                <a16:creationId xmlns:a16="http://schemas.microsoft.com/office/drawing/2014/main" id="{2186F2D4-ED9F-4B04-AD4D-6A87F704F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1F5DBA-3B2C-4394-9A11-FC945343D744}"/>
              </a:ext>
            </a:extLst>
          </p:cNvPr>
          <p:cNvSpPr>
            <a:spLocks noGrp="1"/>
          </p:cNvSpPr>
          <p:nvPr>
            <p:ph type="sldNum" sz="quarter" idx="12"/>
          </p:nvPr>
        </p:nvSpPr>
        <p:spPr/>
        <p:txBody>
          <a:bodyPr/>
          <a:lstStyle/>
          <a:p>
            <a:fld id="{AF7A9EB7-EBC7-41E7-8EB9-A4BF9B0E1106}" type="slidenum">
              <a:rPr lang="en-US" smtClean="0"/>
              <a:t>‹#›</a:t>
            </a:fld>
            <a:endParaRPr lang="en-US"/>
          </a:p>
        </p:txBody>
      </p:sp>
    </p:spTree>
    <p:extLst>
      <p:ext uri="{BB962C8B-B14F-4D97-AF65-F5344CB8AC3E}">
        <p14:creationId xmlns:p14="http://schemas.microsoft.com/office/powerpoint/2010/main" val="3346697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A279-A8DE-4182-9031-2EC7BD0134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DE2094-DA34-4BB5-970B-710610E444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58777-1E06-4E19-8BB2-FD7EA1765DEB}"/>
              </a:ext>
            </a:extLst>
          </p:cNvPr>
          <p:cNvSpPr>
            <a:spLocks noGrp="1"/>
          </p:cNvSpPr>
          <p:nvPr>
            <p:ph type="dt" sz="half" idx="10"/>
          </p:nvPr>
        </p:nvSpPr>
        <p:spPr/>
        <p:txBody>
          <a:bodyPr/>
          <a:lstStyle/>
          <a:p>
            <a:fld id="{B7C128EC-663C-4D57-BF43-C3C8410B93CC}" type="datetimeFigureOut">
              <a:rPr lang="en-US" smtClean="0"/>
              <a:t>11/29/2021</a:t>
            </a:fld>
            <a:endParaRPr lang="en-US"/>
          </a:p>
        </p:txBody>
      </p:sp>
      <p:sp>
        <p:nvSpPr>
          <p:cNvPr id="5" name="Footer Placeholder 4">
            <a:extLst>
              <a:ext uri="{FF2B5EF4-FFF2-40B4-BE49-F238E27FC236}">
                <a16:creationId xmlns:a16="http://schemas.microsoft.com/office/drawing/2014/main" id="{F5A06C8D-A7AF-43B4-A07B-7AC9622F8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963327-833D-4AE5-9B67-DCA86FA3BBFA}"/>
              </a:ext>
            </a:extLst>
          </p:cNvPr>
          <p:cNvSpPr>
            <a:spLocks noGrp="1"/>
          </p:cNvSpPr>
          <p:nvPr>
            <p:ph type="sldNum" sz="quarter" idx="12"/>
          </p:nvPr>
        </p:nvSpPr>
        <p:spPr/>
        <p:txBody>
          <a:bodyPr/>
          <a:lstStyle/>
          <a:p>
            <a:fld id="{AF7A9EB7-EBC7-41E7-8EB9-A4BF9B0E1106}" type="slidenum">
              <a:rPr lang="en-US" smtClean="0"/>
              <a:t>‹#›</a:t>
            </a:fld>
            <a:endParaRPr lang="en-US"/>
          </a:p>
        </p:txBody>
      </p:sp>
    </p:spTree>
    <p:extLst>
      <p:ext uri="{BB962C8B-B14F-4D97-AF65-F5344CB8AC3E}">
        <p14:creationId xmlns:p14="http://schemas.microsoft.com/office/powerpoint/2010/main" val="51834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69B0-3B94-42EE-8304-A669ECA41F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27B32F-D4A4-42DC-93B9-C6A9C0F9A7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2E79EE-31C9-486D-8BBB-DE992D9BC613}"/>
              </a:ext>
            </a:extLst>
          </p:cNvPr>
          <p:cNvSpPr>
            <a:spLocks noGrp="1"/>
          </p:cNvSpPr>
          <p:nvPr>
            <p:ph type="dt" sz="half" idx="10"/>
          </p:nvPr>
        </p:nvSpPr>
        <p:spPr/>
        <p:txBody>
          <a:bodyPr/>
          <a:lstStyle/>
          <a:p>
            <a:fld id="{B7C128EC-663C-4D57-BF43-C3C8410B93CC}" type="datetimeFigureOut">
              <a:rPr lang="en-US" smtClean="0"/>
              <a:t>11/29/2021</a:t>
            </a:fld>
            <a:endParaRPr lang="en-US"/>
          </a:p>
        </p:txBody>
      </p:sp>
      <p:sp>
        <p:nvSpPr>
          <p:cNvPr id="5" name="Footer Placeholder 4">
            <a:extLst>
              <a:ext uri="{FF2B5EF4-FFF2-40B4-BE49-F238E27FC236}">
                <a16:creationId xmlns:a16="http://schemas.microsoft.com/office/drawing/2014/main" id="{0CC74327-BC23-4EBB-AACF-7102D26DFD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BED19-DDB0-4F0F-BA61-7CFCF50C5842}"/>
              </a:ext>
            </a:extLst>
          </p:cNvPr>
          <p:cNvSpPr>
            <a:spLocks noGrp="1"/>
          </p:cNvSpPr>
          <p:nvPr>
            <p:ph type="sldNum" sz="quarter" idx="12"/>
          </p:nvPr>
        </p:nvSpPr>
        <p:spPr/>
        <p:txBody>
          <a:bodyPr/>
          <a:lstStyle/>
          <a:p>
            <a:fld id="{AF7A9EB7-EBC7-41E7-8EB9-A4BF9B0E1106}" type="slidenum">
              <a:rPr lang="en-US" smtClean="0"/>
              <a:t>‹#›</a:t>
            </a:fld>
            <a:endParaRPr lang="en-US"/>
          </a:p>
        </p:txBody>
      </p:sp>
    </p:spTree>
    <p:extLst>
      <p:ext uri="{BB962C8B-B14F-4D97-AF65-F5344CB8AC3E}">
        <p14:creationId xmlns:p14="http://schemas.microsoft.com/office/powerpoint/2010/main" val="2762550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6F56-3817-4570-8565-818C9C8B11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58E894-0108-477A-AE4C-C3DF676B73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706C57-6A92-487E-A6AE-BD69D8F0D5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94CC6-F172-42E8-AFC0-944A89420B90}"/>
              </a:ext>
            </a:extLst>
          </p:cNvPr>
          <p:cNvSpPr>
            <a:spLocks noGrp="1"/>
          </p:cNvSpPr>
          <p:nvPr>
            <p:ph type="dt" sz="half" idx="10"/>
          </p:nvPr>
        </p:nvSpPr>
        <p:spPr/>
        <p:txBody>
          <a:bodyPr/>
          <a:lstStyle/>
          <a:p>
            <a:fld id="{B7C128EC-663C-4D57-BF43-C3C8410B93CC}" type="datetimeFigureOut">
              <a:rPr lang="en-US" smtClean="0"/>
              <a:t>11/29/2021</a:t>
            </a:fld>
            <a:endParaRPr lang="en-US"/>
          </a:p>
        </p:txBody>
      </p:sp>
      <p:sp>
        <p:nvSpPr>
          <p:cNvPr id="6" name="Footer Placeholder 5">
            <a:extLst>
              <a:ext uri="{FF2B5EF4-FFF2-40B4-BE49-F238E27FC236}">
                <a16:creationId xmlns:a16="http://schemas.microsoft.com/office/drawing/2014/main" id="{623F3D80-BFF3-49E1-9DA4-07356BA41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B19E3-EDFD-4CAA-B809-22E09F36C19D}"/>
              </a:ext>
            </a:extLst>
          </p:cNvPr>
          <p:cNvSpPr>
            <a:spLocks noGrp="1"/>
          </p:cNvSpPr>
          <p:nvPr>
            <p:ph type="sldNum" sz="quarter" idx="12"/>
          </p:nvPr>
        </p:nvSpPr>
        <p:spPr/>
        <p:txBody>
          <a:bodyPr/>
          <a:lstStyle/>
          <a:p>
            <a:fld id="{AF7A9EB7-EBC7-41E7-8EB9-A4BF9B0E1106}" type="slidenum">
              <a:rPr lang="en-US" smtClean="0"/>
              <a:t>‹#›</a:t>
            </a:fld>
            <a:endParaRPr lang="en-US"/>
          </a:p>
        </p:txBody>
      </p:sp>
    </p:spTree>
    <p:extLst>
      <p:ext uri="{BB962C8B-B14F-4D97-AF65-F5344CB8AC3E}">
        <p14:creationId xmlns:p14="http://schemas.microsoft.com/office/powerpoint/2010/main" val="3402950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9327-AB10-41F8-B72A-51CE90EBBA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22F9CC-3AC9-4A17-9485-B45E47C479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7B552B-FA56-457C-8F21-B1FBC7157D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6A2EE1-D88E-4678-9865-3E8686990F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C294D3-FF31-4EAA-AF86-E29192C8CA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D23FAE-29A8-4CB8-8F41-42DEE070C2B3}"/>
              </a:ext>
            </a:extLst>
          </p:cNvPr>
          <p:cNvSpPr>
            <a:spLocks noGrp="1"/>
          </p:cNvSpPr>
          <p:nvPr>
            <p:ph type="dt" sz="half" idx="10"/>
          </p:nvPr>
        </p:nvSpPr>
        <p:spPr/>
        <p:txBody>
          <a:bodyPr/>
          <a:lstStyle/>
          <a:p>
            <a:fld id="{B7C128EC-663C-4D57-BF43-C3C8410B93CC}" type="datetimeFigureOut">
              <a:rPr lang="en-US" smtClean="0"/>
              <a:t>11/29/2021</a:t>
            </a:fld>
            <a:endParaRPr lang="en-US"/>
          </a:p>
        </p:txBody>
      </p:sp>
      <p:sp>
        <p:nvSpPr>
          <p:cNvPr id="8" name="Footer Placeholder 7">
            <a:extLst>
              <a:ext uri="{FF2B5EF4-FFF2-40B4-BE49-F238E27FC236}">
                <a16:creationId xmlns:a16="http://schemas.microsoft.com/office/drawing/2014/main" id="{1C633971-18F6-45E2-9575-6DCC69896A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27CF8C-6D4A-4BE4-8478-908E9135AAC1}"/>
              </a:ext>
            </a:extLst>
          </p:cNvPr>
          <p:cNvSpPr>
            <a:spLocks noGrp="1"/>
          </p:cNvSpPr>
          <p:nvPr>
            <p:ph type="sldNum" sz="quarter" idx="12"/>
          </p:nvPr>
        </p:nvSpPr>
        <p:spPr/>
        <p:txBody>
          <a:bodyPr/>
          <a:lstStyle/>
          <a:p>
            <a:fld id="{AF7A9EB7-EBC7-41E7-8EB9-A4BF9B0E1106}" type="slidenum">
              <a:rPr lang="en-US" smtClean="0"/>
              <a:t>‹#›</a:t>
            </a:fld>
            <a:endParaRPr lang="en-US"/>
          </a:p>
        </p:txBody>
      </p:sp>
    </p:spTree>
    <p:extLst>
      <p:ext uri="{BB962C8B-B14F-4D97-AF65-F5344CB8AC3E}">
        <p14:creationId xmlns:p14="http://schemas.microsoft.com/office/powerpoint/2010/main" val="7129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8E180-07CB-4ED1-B223-1A1831E348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8F0DF8-65B3-4D1A-AFA6-F5033BA63097}"/>
              </a:ext>
            </a:extLst>
          </p:cNvPr>
          <p:cNvSpPr>
            <a:spLocks noGrp="1"/>
          </p:cNvSpPr>
          <p:nvPr>
            <p:ph type="dt" sz="half" idx="10"/>
          </p:nvPr>
        </p:nvSpPr>
        <p:spPr/>
        <p:txBody>
          <a:bodyPr/>
          <a:lstStyle/>
          <a:p>
            <a:fld id="{B7C128EC-663C-4D57-BF43-C3C8410B93CC}" type="datetimeFigureOut">
              <a:rPr lang="en-US" smtClean="0"/>
              <a:t>11/29/2021</a:t>
            </a:fld>
            <a:endParaRPr lang="en-US"/>
          </a:p>
        </p:txBody>
      </p:sp>
      <p:sp>
        <p:nvSpPr>
          <p:cNvPr id="4" name="Footer Placeholder 3">
            <a:extLst>
              <a:ext uri="{FF2B5EF4-FFF2-40B4-BE49-F238E27FC236}">
                <a16:creationId xmlns:a16="http://schemas.microsoft.com/office/drawing/2014/main" id="{7878FCBD-4C43-45D2-B971-31F00D8D98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A97295-7A62-43A0-933E-7C3998A4B062}"/>
              </a:ext>
            </a:extLst>
          </p:cNvPr>
          <p:cNvSpPr>
            <a:spLocks noGrp="1"/>
          </p:cNvSpPr>
          <p:nvPr>
            <p:ph type="sldNum" sz="quarter" idx="12"/>
          </p:nvPr>
        </p:nvSpPr>
        <p:spPr/>
        <p:txBody>
          <a:bodyPr/>
          <a:lstStyle/>
          <a:p>
            <a:fld id="{AF7A9EB7-EBC7-41E7-8EB9-A4BF9B0E1106}" type="slidenum">
              <a:rPr lang="en-US" smtClean="0"/>
              <a:t>‹#›</a:t>
            </a:fld>
            <a:endParaRPr lang="en-US"/>
          </a:p>
        </p:txBody>
      </p:sp>
    </p:spTree>
    <p:extLst>
      <p:ext uri="{BB962C8B-B14F-4D97-AF65-F5344CB8AC3E}">
        <p14:creationId xmlns:p14="http://schemas.microsoft.com/office/powerpoint/2010/main" val="3549017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55C9F3-D27C-46AF-9EC6-EA3F918325C2}"/>
              </a:ext>
            </a:extLst>
          </p:cNvPr>
          <p:cNvSpPr>
            <a:spLocks noGrp="1"/>
          </p:cNvSpPr>
          <p:nvPr>
            <p:ph type="dt" sz="half" idx="10"/>
          </p:nvPr>
        </p:nvSpPr>
        <p:spPr/>
        <p:txBody>
          <a:bodyPr/>
          <a:lstStyle/>
          <a:p>
            <a:fld id="{B7C128EC-663C-4D57-BF43-C3C8410B93CC}" type="datetimeFigureOut">
              <a:rPr lang="en-US" smtClean="0"/>
              <a:t>11/29/2021</a:t>
            </a:fld>
            <a:endParaRPr lang="en-US"/>
          </a:p>
        </p:txBody>
      </p:sp>
      <p:sp>
        <p:nvSpPr>
          <p:cNvPr id="3" name="Footer Placeholder 2">
            <a:extLst>
              <a:ext uri="{FF2B5EF4-FFF2-40B4-BE49-F238E27FC236}">
                <a16:creationId xmlns:a16="http://schemas.microsoft.com/office/drawing/2014/main" id="{BF61B62B-E785-4E6A-A687-77C5E4C11A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33EDA-F22B-455E-82E4-03804DB27330}"/>
              </a:ext>
            </a:extLst>
          </p:cNvPr>
          <p:cNvSpPr>
            <a:spLocks noGrp="1"/>
          </p:cNvSpPr>
          <p:nvPr>
            <p:ph type="sldNum" sz="quarter" idx="12"/>
          </p:nvPr>
        </p:nvSpPr>
        <p:spPr/>
        <p:txBody>
          <a:bodyPr/>
          <a:lstStyle/>
          <a:p>
            <a:fld id="{AF7A9EB7-EBC7-41E7-8EB9-A4BF9B0E1106}" type="slidenum">
              <a:rPr lang="en-US" smtClean="0"/>
              <a:t>‹#›</a:t>
            </a:fld>
            <a:endParaRPr lang="en-US"/>
          </a:p>
        </p:txBody>
      </p:sp>
    </p:spTree>
    <p:extLst>
      <p:ext uri="{BB962C8B-B14F-4D97-AF65-F5344CB8AC3E}">
        <p14:creationId xmlns:p14="http://schemas.microsoft.com/office/powerpoint/2010/main" val="3112435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27EF-C862-4CFD-BECA-841F1A56B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E6B4EA-3B1C-4A9D-8147-584741930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8E641B-3C7D-4BA2-9A57-470F7A540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9BDC6-1D4C-4B71-B92C-AD5DCF1D7437}"/>
              </a:ext>
            </a:extLst>
          </p:cNvPr>
          <p:cNvSpPr>
            <a:spLocks noGrp="1"/>
          </p:cNvSpPr>
          <p:nvPr>
            <p:ph type="dt" sz="half" idx="10"/>
          </p:nvPr>
        </p:nvSpPr>
        <p:spPr/>
        <p:txBody>
          <a:bodyPr/>
          <a:lstStyle/>
          <a:p>
            <a:fld id="{B7C128EC-663C-4D57-BF43-C3C8410B93CC}" type="datetimeFigureOut">
              <a:rPr lang="en-US" smtClean="0"/>
              <a:t>11/29/2021</a:t>
            </a:fld>
            <a:endParaRPr lang="en-US"/>
          </a:p>
        </p:txBody>
      </p:sp>
      <p:sp>
        <p:nvSpPr>
          <p:cNvPr id="6" name="Footer Placeholder 5">
            <a:extLst>
              <a:ext uri="{FF2B5EF4-FFF2-40B4-BE49-F238E27FC236}">
                <a16:creationId xmlns:a16="http://schemas.microsoft.com/office/drawing/2014/main" id="{45DDE713-49AC-4292-B02E-BE655850CA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CF6F08-0B67-4F2F-BCAE-49E9FA7E8BD4}"/>
              </a:ext>
            </a:extLst>
          </p:cNvPr>
          <p:cNvSpPr>
            <a:spLocks noGrp="1"/>
          </p:cNvSpPr>
          <p:nvPr>
            <p:ph type="sldNum" sz="quarter" idx="12"/>
          </p:nvPr>
        </p:nvSpPr>
        <p:spPr/>
        <p:txBody>
          <a:bodyPr/>
          <a:lstStyle/>
          <a:p>
            <a:fld id="{AF7A9EB7-EBC7-41E7-8EB9-A4BF9B0E1106}" type="slidenum">
              <a:rPr lang="en-US" smtClean="0"/>
              <a:t>‹#›</a:t>
            </a:fld>
            <a:endParaRPr lang="en-US"/>
          </a:p>
        </p:txBody>
      </p:sp>
    </p:spTree>
    <p:extLst>
      <p:ext uri="{BB962C8B-B14F-4D97-AF65-F5344CB8AC3E}">
        <p14:creationId xmlns:p14="http://schemas.microsoft.com/office/powerpoint/2010/main" val="3812609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9AF4-2E3A-4491-A647-FF9EC52A8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993EBF-ED3B-45FD-BE9A-E906FDF264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80B06F-81AD-4CCC-B368-31C68D34D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E5323-0EB7-4395-A75E-F6CBA4B238E4}"/>
              </a:ext>
            </a:extLst>
          </p:cNvPr>
          <p:cNvSpPr>
            <a:spLocks noGrp="1"/>
          </p:cNvSpPr>
          <p:nvPr>
            <p:ph type="dt" sz="half" idx="10"/>
          </p:nvPr>
        </p:nvSpPr>
        <p:spPr/>
        <p:txBody>
          <a:bodyPr/>
          <a:lstStyle/>
          <a:p>
            <a:fld id="{B7C128EC-663C-4D57-BF43-C3C8410B93CC}" type="datetimeFigureOut">
              <a:rPr lang="en-US" smtClean="0"/>
              <a:t>11/29/2021</a:t>
            </a:fld>
            <a:endParaRPr lang="en-US"/>
          </a:p>
        </p:txBody>
      </p:sp>
      <p:sp>
        <p:nvSpPr>
          <p:cNvPr id="6" name="Footer Placeholder 5">
            <a:extLst>
              <a:ext uri="{FF2B5EF4-FFF2-40B4-BE49-F238E27FC236}">
                <a16:creationId xmlns:a16="http://schemas.microsoft.com/office/drawing/2014/main" id="{97666571-75BA-4289-BB59-75DD44BE3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831C5-CEC6-463C-9B76-CAC3461DB302}"/>
              </a:ext>
            </a:extLst>
          </p:cNvPr>
          <p:cNvSpPr>
            <a:spLocks noGrp="1"/>
          </p:cNvSpPr>
          <p:nvPr>
            <p:ph type="sldNum" sz="quarter" idx="12"/>
          </p:nvPr>
        </p:nvSpPr>
        <p:spPr/>
        <p:txBody>
          <a:bodyPr/>
          <a:lstStyle/>
          <a:p>
            <a:fld id="{AF7A9EB7-EBC7-41E7-8EB9-A4BF9B0E1106}" type="slidenum">
              <a:rPr lang="en-US" smtClean="0"/>
              <a:t>‹#›</a:t>
            </a:fld>
            <a:endParaRPr lang="en-US"/>
          </a:p>
        </p:txBody>
      </p:sp>
    </p:spTree>
    <p:extLst>
      <p:ext uri="{BB962C8B-B14F-4D97-AF65-F5344CB8AC3E}">
        <p14:creationId xmlns:p14="http://schemas.microsoft.com/office/powerpoint/2010/main" val="2731070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96EAF-E4CB-4CB1-A72A-99124D8A4D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49B998-C6D0-4B13-A90E-6ADA66F5BC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C03A5-798C-4F08-AD6C-A91A74BBF6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C128EC-663C-4D57-BF43-C3C8410B93CC}" type="datetimeFigureOut">
              <a:rPr lang="en-US" smtClean="0"/>
              <a:t>11/29/2021</a:t>
            </a:fld>
            <a:endParaRPr lang="en-US"/>
          </a:p>
        </p:txBody>
      </p:sp>
      <p:sp>
        <p:nvSpPr>
          <p:cNvPr id="5" name="Footer Placeholder 4">
            <a:extLst>
              <a:ext uri="{FF2B5EF4-FFF2-40B4-BE49-F238E27FC236}">
                <a16:creationId xmlns:a16="http://schemas.microsoft.com/office/drawing/2014/main" id="{8C9A1606-3CF2-4582-B143-EAA693CC0C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150A1E-0974-45AB-93A3-1BECD0FF42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A9EB7-EBC7-41E7-8EB9-A4BF9B0E1106}" type="slidenum">
              <a:rPr lang="en-US" smtClean="0"/>
              <a:t>‹#›</a:t>
            </a:fld>
            <a:endParaRPr lang="en-US"/>
          </a:p>
        </p:txBody>
      </p:sp>
    </p:spTree>
    <p:extLst>
      <p:ext uri="{BB962C8B-B14F-4D97-AF65-F5344CB8AC3E}">
        <p14:creationId xmlns:p14="http://schemas.microsoft.com/office/powerpoint/2010/main" val="288139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27.jpe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gif"/><Relationship Id="rId4" Type="http://schemas.openxmlformats.org/officeDocument/2006/relationships/image" Target="../media/image24.gif"/></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29.gif"/><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30.gif"/></Relationships>
</file>

<file path=ppt/slides/_rels/slide1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2.gif"/></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13.gif"/><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16.gif"/><Relationship Id="rId5" Type="http://schemas.openxmlformats.org/officeDocument/2006/relationships/image" Target="../media/image15.jpeg"/><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23.jpe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F222A8-AF2A-4292-8A95-0C3AD37A109D}"/>
              </a:ext>
            </a:extLst>
          </p:cNvPr>
          <p:cNvSpPr/>
          <p:nvPr/>
        </p:nvSpPr>
        <p:spPr>
          <a:xfrm>
            <a:off x="6096000" y="0"/>
            <a:ext cx="5734929"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8" name="TextBox 137">
            <a:extLst>
              <a:ext uri="{FF2B5EF4-FFF2-40B4-BE49-F238E27FC236}">
                <a16:creationId xmlns:a16="http://schemas.microsoft.com/office/drawing/2014/main" id="{A92F286C-434D-41FA-B624-1519DC144791}"/>
              </a:ext>
            </a:extLst>
          </p:cNvPr>
          <p:cNvSpPr txBox="1"/>
          <p:nvPr/>
        </p:nvSpPr>
        <p:spPr>
          <a:xfrm>
            <a:off x="6956612" y="69527"/>
            <a:ext cx="4572936" cy="7232749"/>
          </a:xfrm>
          <a:prstGeom prst="rect">
            <a:avLst/>
          </a:prstGeom>
          <a:noFill/>
        </p:spPr>
        <p:txBody>
          <a:bodyPr wrap="square" rtlCol="0">
            <a:spAutoFit/>
          </a:bodyPr>
          <a:lstStyle/>
          <a:p>
            <a:pPr algn="ctr"/>
            <a:r>
              <a:rPr lang="en-US" sz="4000" dirty="0">
                <a:solidFill>
                  <a:schemeClr val="bg1"/>
                </a:solidFill>
                <a:effectLst>
                  <a:innerShdw blurRad="114300">
                    <a:prstClr val="black"/>
                  </a:innerShdw>
                </a:effectLst>
                <a:latin typeface="Oswald" panose="02000503000000000000" pitchFamily="2" charset="0"/>
              </a:rPr>
              <a:t>HUM1039 – CDP</a:t>
            </a:r>
          </a:p>
          <a:p>
            <a:pPr algn="ctr"/>
            <a:r>
              <a:rPr lang="en-US" sz="4000" dirty="0">
                <a:solidFill>
                  <a:schemeClr val="bg1"/>
                </a:solidFill>
                <a:effectLst>
                  <a:innerShdw blurRad="114300">
                    <a:prstClr val="black"/>
                  </a:innerShdw>
                </a:effectLst>
                <a:latin typeface="Oswald" panose="02000503000000000000" pitchFamily="2" charset="0"/>
              </a:rPr>
              <a:t>Review 3</a:t>
            </a:r>
          </a:p>
          <a:p>
            <a:pPr algn="ctr"/>
            <a:endParaRPr lang="en-US" sz="4000" dirty="0">
              <a:solidFill>
                <a:schemeClr val="bg1"/>
              </a:solidFill>
              <a:effectLst>
                <a:innerShdw blurRad="114300">
                  <a:prstClr val="black"/>
                </a:innerShdw>
              </a:effectLst>
              <a:latin typeface="Oswald" panose="02000503000000000000" pitchFamily="2" charset="0"/>
            </a:endParaRPr>
          </a:p>
          <a:p>
            <a:pPr algn="ctr"/>
            <a:r>
              <a:rPr lang="en-US" sz="4000" dirty="0">
                <a:solidFill>
                  <a:schemeClr val="bg1"/>
                </a:solidFill>
                <a:effectLst>
                  <a:innerShdw blurRad="114300">
                    <a:prstClr val="black"/>
                  </a:innerShdw>
                </a:effectLst>
                <a:latin typeface="Oswald" panose="02000503000000000000" pitchFamily="2" charset="0"/>
              </a:rPr>
              <a:t>Decreasing Poverty among Rural Communities</a:t>
            </a:r>
          </a:p>
          <a:p>
            <a:pPr algn="ctr"/>
            <a:endParaRPr lang="en-US" sz="4000" dirty="0">
              <a:solidFill>
                <a:schemeClr val="bg1"/>
              </a:solidFill>
              <a:effectLst>
                <a:innerShdw blurRad="114300">
                  <a:prstClr val="black"/>
                </a:innerShdw>
              </a:effectLst>
              <a:latin typeface="Oswald" panose="02000503000000000000" pitchFamily="2" charset="0"/>
            </a:endParaRPr>
          </a:p>
          <a:p>
            <a:r>
              <a:rPr lang="en-US" sz="2400" dirty="0">
                <a:solidFill>
                  <a:schemeClr val="bg1"/>
                </a:solidFill>
                <a:effectLst>
                  <a:innerShdw blurRad="114300">
                    <a:prstClr val="black"/>
                  </a:innerShdw>
                </a:effectLst>
                <a:latin typeface="Oswald" panose="02000503000000000000" pitchFamily="2" charset="0"/>
              </a:rPr>
              <a:t>20BCE1630 – Mohamed Ashraf Ali 20BCE1689 – Hrithik D</a:t>
            </a:r>
          </a:p>
          <a:p>
            <a:r>
              <a:rPr lang="en-US" sz="2400" dirty="0">
                <a:solidFill>
                  <a:schemeClr val="bg1"/>
                </a:solidFill>
                <a:effectLst>
                  <a:innerShdw blurRad="114300">
                    <a:prstClr val="black"/>
                  </a:innerShdw>
                </a:effectLst>
                <a:latin typeface="Oswald" panose="02000503000000000000" pitchFamily="2" charset="0"/>
              </a:rPr>
              <a:t>20BCE1852 – </a:t>
            </a:r>
            <a:r>
              <a:rPr lang="en-US" sz="2400" dirty="0" err="1">
                <a:solidFill>
                  <a:schemeClr val="bg1"/>
                </a:solidFill>
                <a:effectLst>
                  <a:innerShdw blurRad="114300">
                    <a:prstClr val="black"/>
                  </a:innerShdw>
                </a:effectLst>
                <a:latin typeface="Oswald" panose="02000503000000000000" pitchFamily="2" charset="0"/>
              </a:rPr>
              <a:t>Devarinti</a:t>
            </a:r>
            <a:r>
              <a:rPr lang="en-US" sz="2400" dirty="0">
                <a:solidFill>
                  <a:schemeClr val="bg1"/>
                </a:solidFill>
                <a:effectLst>
                  <a:innerShdw blurRad="114300">
                    <a:prstClr val="black"/>
                  </a:innerShdw>
                </a:effectLst>
                <a:latin typeface="Oswald" panose="02000503000000000000" pitchFamily="2" charset="0"/>
              </a:rPr>
              <a:t> </a:t>
            </a:r>
            <a:r>
              <a:rPr lang="en-US" sz="2400" dirty="0" err="1">
                <a:solidFill>
                  <a:schemeClr val="bg1"/>
                </a:solidFill>
                <a:effectLst>
                  <a:innerShdw blurRad="114300">
                    <a:prstClr val="black"/>
                  </a:innerShdw>
                </a:effectLst>
                <a:latin typeface="Oswald" panose="02000503000000000000" pitchFamily="2" charset="0"/>
              </a:rPr>
              <a:t>Dhapatla</a:t>
            </a:r>
            <a:r>
              <a:rPr lang="en-US" sz="2400" dirty="0">
                <a:solidFill>
                  <a:schemeClr val="bg1"/>
                </a:solidFill>
                <a:effectLst>
                  <a:innerShdw blurRad="114300">
                    <a:prstClr val="black"/>
                  </a:innerShdw>
                </a:effectLst>
                <a:latin typeface="Oswald" panose="02000503000000000000" pitchFamily="2" charset="0"/>
              </a:rPr>
              <a:t>             Puneeth Reddy </a:t>
            </a:r>
          </a:p>
          <a:p>
            <a:r>
              <a:rPr lang="en-US" sz="2400" dirty="0">
                <a:solidFill>
                  <a:schemeClr val="bg1"/>
                </a:solidFill>
                <a:effectLst>
                  <a:innerShdw blurRad="114300">
                    <a:prstClr val="black"/>
                  </a:innerShdw>
                </a:effectLst>
                <a:latin typeface="Oswald" panose="02000503000000000000" pitchFamily="2" charset="0"/>
              </a:rPr>
              <a:t>20BCE1855 – Sanjil K C</a:t>
            </a:r>
          </a:p>
          <a:p>
            <a:r>
              <a:rPr lang="en-US" sz="2400" dirty="0">
                <a:solidFill>
                  <a:schemeClr val="bg1"/>
                </a:solidFill>
                <a:effectLst>
                  <a:innerShdw blurRad="114300">
                    <a:prstClr val="black"/>
                  </a:innerShdw>
                </a:effectLst>
                <a:latin typeface="Oswald" panose="02000503000000000000" pitchFamily="2" charset="0"/>
              </a:rPr>
              <a:t>20BCE1892 – Lenin </a:t>
            </a:r>
            <a:r>
              <a:rPr lang="en-US" sz="2400" dirty="0" err="1">
                <a:solidFill>
                  <a:schemeClr val="bg1"/>
                </a:solidFill>
                <a:effectLst>
                  <a:innerShdw blurRad="114300">
                    <a:prstClr val="black"/>
                  </a:innerShdw>
                </a:effectLst>
                <a:latin typeface="Oswald" panose="02000503000000000000" pitchFamily="2" charset="0"/>
              </a:rPr>
              <a:t>Vasan</a:t>
            </a:r>
            <a:endParaRPr lang="en-US" sz="2400" dirty="0">
              <a:solidFill>
                <a:schemeClr val="bg1"/>
              </a:solidFill>
              <a:effectLst>
                <a:innerShdw blurRad="114300">
                  <a:prstClr val="black"/>
                </a:innerShdw>
              </a:effectLst>
              <a:latin typeface="Oswald" panose="02000503000000000000" pitchFamily="2" charset="0"/>
            </a:endParaRPr>
          </a:p>
          <a:p>
            <a:pPr algn="ctr"/>
            <a:endParaRPr lang="en-US" sz="4000" dirty="0">
              <a:solidFill>
                <a:schemeClr val="bg1"/>
              </a:solidFill>
              <a:effectLst>
                <a:innerShdw blurRad="114300">
                  <a:prstClr val="black"/>
                </a:innerShdw>
              </a:effectLst>
              <a:latin typeface="Oswald" panose="02000503000000000000" pitchFamily="2" charset="0"/>
            </a:endParaRPr>
          </a:p>
        </p:txBody>
      </p:sp>
      <p:pic>
        <p:nvPicPr>
          <p:cNvPr id="1026" name="Picture 2" descr="Sustainable Development Goals – Industrial Innovation &amp;amp; Infrastructure">
            <a:extLst>
              <a:ext uri="{FF2B5EF4-FFF2-40B4-BE49-F238E27FC236}">
                <a16:creationId xmlns:a16="http://schemas.microsoft.com/office/drawing/2014/main" id="{E6FD760C-8BE4-4E4D-8594-570C2F2A15F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004" y="-1"/>
            <a:ext cx="56245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96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55C089E3-40F2-48EE-94AD-97A50E3AC6F8}"/>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607638"/>
            <a:chOff x="6096000" y="119550"/>
            <a:chExt cx="5574535" cy="6607638"/>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CC00"/>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180342" y="4851887"/>
              <a:ext cx="461665" cy="1302505"/>
            </a:xfrm>
            <a:prstGeom prst="rect">
              <a:avLst/>
            </a:prstGeom>
            <a:noFill/>
          </p:spPr>
          <p:txBody>
            <a:bodyPr vert="vert270" wrap="square" rtlCol="0">
              <a:spAutoFit/>
            </a:bodyPr>
            <a:lstStyle/>
            <a:p>
              <a:pPr algn="ctr"/>
              <a:r>
                <a:rPr lang="en-US" b="1" dirty="0">
                  <a:latin typeface="Baskerville Old Face" panose="02020602080505020303" pitchFamily="18" charset="0"/>
                </a:rPr>
                <a:t>HEN</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445" y="89189"/>
            <a:ext cx="5574535" cy="6607638"/>
            <a:chOff x="6096000" y="119550"/>
            <a:chExt cx="5574535" cy="6607638"/>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FF0066"/>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202128" y="4895061"/>
              <a:ext cx="461665" cy="1302505"/>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GOAT</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Baskerville Old Face" panose="02020602080505020303" pitchFamily="18" charset="0"/>
                </a:endParaRPr>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sp>
        <p:nvSpPr>
          <p:cNvPr id="149" name="TextBox 148">
            <a:extLst>
              <a:ext uri="{FF2B5EF4-FFF2-40B4-BE49-F238E27FC236}">
                <a16:creationId xmlns:a16="http://schemas.microsoft.com/office/drawing/2014/main" id="{92CF5222-FADE-4E8D-8F68-42A8E9A7959A}"/>
              </a:ext>
            </a:extLst>
          </p:cNvPr>
          <p:cNvSpPr txBox="1"/>
          <p:nvPr/>
        </p:nvSpPr>
        <p:spPr>
          <a:xfrm>
            <a:off x="654812" y="220416"/>
            <a:ext cx="4422973" cy="769441"/>
          </a:xfrm>
          <a:prstGeom prst="rect">
            <a:avLst/>
          </a:prstGeom>
          <a:noFill/>
        </p:spPr>
        <p:txBody>
          <a:bodyPr wrap="square" rtlCol="0">
            <a:spAutoFit/>
          </a:bodyPr>
          <a:lstStyle/>
          <a:p>
            <a:r>
              <a:rPr lang="en-IN" sz="2200" dirty="0">
                <a:solidFill>
                  <a:srgbClr val="0070C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Providing small cattle animals – Goat </a:t>
            </a:r>
          </a:p>
          <a:p>
            <a:endParaRPr lang="en-US" sz="2200" dirty="0">
              <a:solidFill>
                <a:srgbClr val="0070C0"/>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150" name="TextBox 149">
            <a:extLst>
              <a:ext uri="{FF2B5EF4-FFF2-40B4-BE49-F238E27FC236}">
                <a16:creationId xmlns:a16="http://schemas.microsoft.com/office/drawing/2014/main" id="{30776A29-3708-46FF-8D15-8DFBD2CA676F}"/>
              </a:ext>
            </a:extLst>
          </p:cNvPr>
          <p:cNvSpPr txBox="1"/>
          <p:nvPr/>
        </p:nvSpPr>
        <p:spPr>
          <a:xfrm>
            <a:off x="950864" y="1682660"/>
            <a:ext cx="4553196" cy="2643159"/>
          </a:xfrm>
          <a:prstGeom prst="rect">
            <a:avLst/>
          </a:prstGeom>
          <a:noFill/>
        </p:spPr>
        <p:txBody>
          <a:bodyPr wrap="square" rtlCol="0">
            <a:spAutoFit/>
          </a:bodyPr>
          <a:lstStyle/>
          <a:p>
            <a:pPr algn="just">
              <a:lnSpc>
                <a:spcPct val="150000"/>
              </a:lnSpc>
            </a:pP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If we invest 20000rs for buying 1 male and 4 female, in 2 years of time we will get 24 babies on an average we can earn 96000rs and also sell the parents for 50000rs. Then to make a rotation and considering expenses we will get a monthly income of 5000rs for 2 years.</a:t>
            </a:r>
          </a:p>
          <a:p>
            <a:pPr algn="just">
              <a:lnSpc>
                <a:spcPct val="150000"/>
              </a:lnSpc>
            </a:pPr>
            <a:endParaRPr lang="en-US"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151" name="TextBox 150">
            <a:extLst>
              <a:ext uri="{FF2B5EF4-FFF2-40B4-BE49-F238E27FC236}">
                <a16:creationId xmlns:a16="http://schemas.microsoft.com/office/drawing/2014/main" id="{16D7B1DF-B049-4B7F-9501-F9AA800B006B}"/>
              </a:ext>
            </a:extLst>
          </p:cNvPr>
          <p:cNvSpPr txBox="1"/>
          <p:nvPr/>
        </p:nvSpPr>
        <p:spPr>
          <a:xfrm>
            <a:off x="6579799" y="218706"/>
            <a:ext cx="4905158" cy="1107996"/>
          </a:xfrm>
          <a:prstGeom prst="rect">
            <a:avLst/>
          </a:prstGeom>
          <a:noFill/>
        </p:spPr>
        <p:txBody>
          <a:bodyPr wrap="square" rtlCol="0">
            <a:spAutoFit/>
          </a:bodyPr>
          <a:lstStyle/>
          <a:p>
            <a:r>
              <a:rPr lang="en-IN" sz="2200" dirty="0">
                <a:solidFill>
                  <a:srgbClr val="0070C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Providing small cattle animals – Hen </a:t>
            </a:r>
          </a:p>
          <a:p>
            <a:endParaRPr lang="en-US" sz="2200" dirty="0">
              <a:solidFill>
                <a:srgbClr val="0070C0"/>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a:p>
            <a:endParaRPr lang="en-US" sz="2200" dirty="0">
              <a:solidFill>
                <a:srgbClr val="00B050"/>
              </a:solidFill>
              <a:latin typeface="Baskerville Old Face" panose="02020602080505020303" pitchFamily="18" charset="0"/>
              <a:ea typeface="Hand Of Sean" panose="02000500000000000000" pitchFamily="2" charset="-128"/>
            </a:endParaRPr>
          </a:p>
        </p:txBody>
      </p:sp>
      <p:sp>
        <p:nvSpPr>
          <p:cNvPr id="6" name="TextBox 5">
            <a:extLst>
              <a:ext uri="{FF2B5EF4-FFF2-40B4-BE49-F238E27FC236}">
                <a16:creationId xmlns:a16="http://schemas.microsoft.com/office/drawing/2014/main" id="{5C1BCDBD-194B-4E34-A640-9E35C1F01CC2}"/>
              </a:ext>
            </a:extLst>
          </p:cNvPr>
          <p:cNvSpPr txBox="1"/>
          <p:nvPr/>
        </p:nvSpPr>
        <p:spPr>
          <a:xfrm>
            <a:off x="7028887" y="1676580"/>
            <a:ext cx="4289892" cy="2273828"/>
          </a:xfrm>
          <a:prstGeom prst="rect">
            <a:avLst/>
          </a:prstGeom>
          <a:noFill/>
        </p:spPr>
        <p:txBody>
          <a:bodyPr wrap="square" rtlCol="0">
            <a:spAutoFit/>
          </a:bodyPr>
          <a:lstStyle/>
          <a:p>
            <a:pPr algn="just">
              <a:lnSpc>
                <a:spcPct val="150000"/>
              </a:lnSpc>
            </a:pP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If we invest 2400rs to buy 60 chicks, after 6 months of growth each would acquire 1.5kg of weight and can be sold and the eggs laid also can be sold. Considering the expenses and deaths we would get a monthly income of 4000rs.</a:t>
            </a:r>
          </a:p>
          <a:p>
            <a:pPr algn="just">
              <a:lnSpc>
                <a:spcPct val="150000"/>
              </a:lnSpc>
            </a:pPr>
            <a:endParaRPr lang="en-US"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pic>
        <p:nvPicPr>
          <p:cNvPr id="158" name="Picture 2" descr="JSSATE">
            <a:extLst>
              <a:ext uri="{FF2B5EF4-FFF2-40B4-BE49-F238E27FC236}">
                <a16:creationId xmlns:a16="http://schemas.microsoft.com/office/drawing/2014/main" id="{7B6C5819-8A5A-418E-9469-C7C8B6233E3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3988" y="1883187"/>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Loop Goat GIFs - Get the best GIF on GIPHY">
            <a:extLst>
              <a:ext uri="{FF2B5EF4-FFF2-40B4-BE49-F238E27FC236}">
                <a16:creationId xmlns:a16="http://schemas.microsoft.com/office/drawing/2014/main" id="{90E68178-0033-4CA6-9CCF-48E4FF58EC2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04683" y="602796"/>
            <a:ext cx="2715830" cy="109038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JSSATE">
            <a:extLst>
              <a:ext uri="{FF2B5EF4-FFF2-40B4-BE49-F238E27FC236}">
                <a16:creationId xmlns:a16="http://schemas.microsoft.com/office/drawing/2014/main" id="{E5C88B54-3C01-40FF-A9C1-F737A25BAC6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61643" y="1870751"/>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10 Great Chicken Animated Gifs | Cute chickens, Animation, Gif">
            <a:extLst>
              <a:ext uri="{FF2B5EF4-FFF2-40B4-BE49-F238E27FC236}">
                <a16:creationId xmlns:a16="http://schemas.microsoft.com/office/drawing/2014/main" id="{D038EEAA-A16A-4FD5-B6C4-E794ECAD665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187645" y="612452"/>
            <a:ext cx="1194990" cy="10622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8C3E310-DCC1-455F-AFF4-8661064F2B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2339" y="3782499"/>
            <a:ext cx="4252370" cy="2657731"/>
          </a:xfrm>
          <a:prstGeom prst="rect">
            <a:avLst/>
          </a:prstGeom>
        </p:spPr>
      </p:pic>
      <p:pic>
        <p:nvPicPr>
          <p:cNvPr id="11" name="Picture 10">
            <a:extLst>
              <a:ext uri="{FF2B5EF4-FFF2-40B4-BE49-F238E27FC236}">
                <a16:creationId xmlns:a16="http://schemas.microsoft.com/office/drawing/2014/main" id="{17B215A5-DE06-4563-BF4B-B6134F1BD4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6313" y="3973750"/>
            <a:ext cx="4131847" cy="2438820"/>
          </a:xfrm>
          <a:prstGeom prst="rect">
            <a:avLst/>
          </a:prstGeom>
        </p:spPr>
      </p:pic>
    </p:spTree>
    <p:extLst>
      <p:ext uri="{BB962C8B-B14F-4D97-AF65-F5344CB8AC3E}">
        <p14:creationId xmlns:p14="http://schemas.microsoft.com/office/powerpoint/2010/main" val="49167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4" name="Rectangle 3">
            <a:extLst>
              <a:ext uri="{FF2B5EF4-FFF2-40B4-BE49-F238E27FC236}">
                <a16:creationId xmlns:a16="http://schemas.microsoft.com/office/drawing/2014/main" id="{33F222A8-AF2A-4292-8A95-0C3AD37A109D}"/>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778315"/>
            <a:chOff x="6096000" y="119550"/>
            <a:chExt cx="5574535" cy="6778315"/>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3399"/>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219441" y="4069452"/>
              <a:ext cx="430887" cy="2828413"/>
            </a:xfrm>
            <a:prstGeom prst="rect">
              <a:avLst/>
            </a:prstGeom>
            <a:noFill/>
          </p:spPr>
          <p:txBody>
            <a:bodyPr vert="vert270" wrap="square" rtlCol="0">
              <a:spAutoFit/>
            </a:bodyPr>
            <a:lstStyle/>
            <a:p>
              <a:pPr algn="ctr"/>
              <a:r>
                <a:rPr lang="en-US" sz="1600" b="1" dirty="0">
                  <a:solidFill>
                    <a:schemeClr val="bg1"/>
                  </a:solidFill>
                  <a:latin typeface="Baskerville Old Face" panose="02020602080505020303" pitchFamily="18" charset="0"/>
                </a:rPr>
                <a:t>ORGANIC FERTILIZER</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445" y="89189"/>
            <a:ext cx="5574535" cy="6921372"/>
            <a:chOff x="6096000" y="119550"/>
            <a:chExt cx="5574535" cy="6921372"/>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197721" y="3786793"/>
              <a:ext cx="430887" cy="3254129"/>
            </a:xfrm>
            <a:prstGeom prst="rect">
              <a:avLst/>
            </a:prstGeom>
            <a:noFill/>
          </p:spPr>
          <p:txBody>
            <a:bodyPr vert="vert270" wrap="square" rtlCol="0">
              <a:spAutoFit/>
            </a:bodyPr>
            <a:lstStyle/>
            <a:p>
              <a:pPr algn="ctr"/>
              <a:r>
                <a:rPr lang="en-US" sz="1600" b="1" dirty="0">
                  <a:solidFill>
                    <a:schemeClr val="bg1"/>
                  </a:solidFill>
                  <a:latin typeface="Baskerville Old Face" panose="02020602080505020303" pitchFamily="18" charset="0"/>
                </a:rPr>
                <a:t>BIODEGRADABLE WASTE</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Baskerville Old Face" panose="02020602080505020303" pitchFamily="18" charset="0"/>
                </a:endParaRPr>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sp>
        <p:nvSpPr>
          <p:cNvPr id="207" name="TextBox 206">
            <a:extLst>
              <a:ext uri="{FF2B5EF4-FFF2-40B4-BE49-F238E27FC236}">
                <a16:creationId xmlns:a16="http://schemas.microsoft.com/office/drawing/2014/main" id="{F2C903F3-C80B-4C65-BBE4-42679B3787E3}"/>
              </a:ext>
            </a:extLst>
          </p:cNvPr>
          <p:cNvSpPr txBox="1"/>
          <p:nvPr/>
        </p:nvSpPr>
        <p:spPr>
          <a:xfrm>
            <a:off x="434593" y="161173"/>
            <a:ext cx="5132727" cy="1107996"/>
          </a:xfrm>
          <a:prstGeom prst="rect">
            <a:avLst/>
          </a:prstGeom>
          <a:noFill/>
        </p:spPr>
        <p:txBody>
          <a:bodyPr wrap="square" rtlCol="0">
            <a:spAutoFit/>
          </a:bodyPr>
          <a:lstStyle/>
          <a:p>
            <a:pPr algn="ctr"/>
            <a:r>
              <a:rPr lang="en-IN" sz="2200" dirty="0">
                <a:solidFill>
                  <a:srgbClr val="7030A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Biodegradable waste collection – for making organic fertilizer</a:t>
            </a:r>
          </a:p>
          <a:p>
            <a:pPr algn="ctr"/>
            <a:endParaRPr lang="en-US" sz="2200" dirty="0">
              <a:solidFill>
                <a:srgbClr val="7030A0"/>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08" name="TextBox 207">
            <a:extLst>
              <a:ext uri="{FF2B5EF4-FFF2-40B4-BE49-F238E27FC236}">
                <a16:creationId xmlns:a16="http://schemas.microsoft.com/office/drawing/2014/main" id="{BC486640-E351-43E9-B9E2-9FE71880CCBD}"/>
              </a:ext>
            </a:extLst>
          </p:cNvPr>
          <p:cNvSpPr txBox="1"/>
          <p:nvPr/>
        </p:nvSpPr>
        <p:spPr>
          <a:xfrm>
            <a:off x="6895807" y="316508"/>
            <a:ext cx="4511025" cy="2703882"/>
          </a:xfrm>
          <a:prstGeom prst="rect">
            <a:avLst/>
          </a:prstGeom>
          <a:noFill/>
        </p:spPr>
        <p:txBody>
          <a:bodyPr wrap="square" rtlCol="0">
            <a:spAutoFit/>
          </a:bodyPr>
          <a:lstStyle/>
          <a:p>
            <a:pPr algn="just">
              <a:lnSpc>
                <a:spcPct val="150000"/>
              </a:lnSpc>
              <a:spcAft>
                <a:spcPts val="800"/>
              </a:spcAft>
            </a:pPr>
            <a:r>
              <a:rPr lang="en-IN" sz="1600" dirty="0">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Mumbai generates about 5000 tons of biodegradable waste per day. Chennai generates about 3800 tons of biodegradable waste per day. If 1.5 tons of biodegradable waste are collected per day (45 tons per month), then per month around 6.5 tons of compost can be prepared.</a:t>
            </a:r>
          </a:p>
          <a:p>
            <a:pPr algn="just">
              <a:lnSpc>
                <a:spcPct val="150000"/>
              </a:lnSpc>
            </a:pPr>
            <a:endParaRPr lang="en-US" sz="1200" dirty="0">
              <a:solidFill>
                <a:schemeClr val="tx1">
                  <a:alpha val="50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10" name="TextBox 209">
            <a:extLst>
              <a:ext uri="{FF2B5EF4-FFF2-40B4-BE49-F238E27FC236}">
                <a16:creationId xmlns:a16="http://schemas.microsoft.com/office/drawing/2014/main" id="{3466BF93-A147-4F52-A7E5-9E9F8BDE7A42}"/>
              </a:ext>
            </a:extLst>
          </p:cNvPr>
          <p:cNvSpPr txBox="1"/>
          <p:nvPr/>
        </p:nvSpPr>
        <p:spPr>
          <a:xfrm>
            <a:off x="1015542" y="1782266"/>
            <a:ext cx="4506310" cy="2559419"/>
          </a:xfrm>
          <a:prstGeom prst="rect">
            <a:avLst/>
          </a:prstGeom>
          <a:noFill/>
        </p:spPr>
        <p:txBody>
          <a:bodyPr wrap="square" rtlCol="0">
            <a:spAutoFit/>
          </a:bodyPr>
          <a:lstStyle/>
          <a:p>
            <a:pPr algn="just">
              <a:lnSpc>
                <a:spcPct val="150000"/>
              </a:lnSpc>
            </a:pP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Every year, 2.01 billion tons of municipal waste is generated. India produces 277 </a:t>
            </a:r>
            <a:r>
              <a:rPr lang="en-IN" sz="160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million tons </a:t>
            </a: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of municipal solid waste every year, according to a 2016 estimate. In India, 77% of waste is disposed of in open dumps, 18% is composted and just 5% is recycled.</a:t>
            </a:r>
          </a:p>
          <a:p>
            <a:pPr algn="just">
              <a:lnSpc>
                <a:spcPct val="150000"/>
              </a:lnSpc>
            </a:pPr>
            <a:endParaRPr lang="en-US" sz="12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148" name="TextBox 147">
            <a:extLst>
              <a:ext uri="{FF2B5EF4-FFF2-40B4-BE49-F238E27FC236}">
                <a16:creationId xmlns:a16="http://schemas.microsoft.com/office/drawing/2014/main" id="{7FA07CF6-882B-4F63-A6D5-130EAAA07CC5}"/>
              </a:ext>
            </a:extLst>
          </p:cNvPr>
          <p:cNvSpPr txBox="1"/>
          <p:nvPr/>
        </p:nvSpPr>
        <p:spPr>
          <a:xfrm>
            <a:off x="1274331" y="4511692"/>
            <a:ext cx="4205087" cy="1820755"/>
          </a:xfrm>
          <a:prstGeom prst="rect">
            <a:avLst/>
          </a:prstGeom>
          <a:noFill/>
        </p:spPr>
        <p:txBody>
          <a:bodyPr wrap="square" rtlCol="0">
            <a:spAutoFit/>
          </a:bodyPr>
          <a:lstStyle/>
          <a:p>
            <a:pPr algn="just">
              <a:lnSpc>
                <a:spcPct val="150000"/>
              </a:lnSpc>
            </a:pPr>
            <a:r>
              <a:rPr lang="en-IN" sz="1600" dirty="0">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We can compost the biodegradable waste which goes to the landfill through </a:t>
            </a:r>
            <a:r>
              <a:rPr lang="en-IN" sz="1600" dirty="0">
                <a:solidFill>
                  <a:srgbClr val="1B1B1B"/>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Aerated (Turned) Windrow Composting and Vermicomposting. We can employee up to 20 people per facility.</a:t>
            </a:r>
            <a:endParaRPr lang="en-IN" sz="1600" dirty="0">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gn="just">
              <a:lnSpc>
                <a:spcPct val="150000"/>
              </a:lnSpc>
            </a:pPr>
            <a:endParaRPr lang="en-US" sz="11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 name="TextBox 1">
            <a:extLst>
              <a:ext uri="{FF2B5EF4-FFF2-40B4-BE49-F238E27FC236}">
                <a16:creationId xmlns:a16="http://schemas.microsoft.com/office/drawing/2014/main" id="{8FD0A274-3C3A-455C-B887-4446AF768347}"/>
              </a:ext>
            </a:extLst>
          </p:cNvPr>
          <p:cNvSpPr txBox="1"/>
          <p:nvPr/>
        </p:nvSpPr>
        <p:spPr>
          <a:xfrm>
            <a:off x="6939248" y="2703976"/>
            <a:ext cx="4123047" cy="1531445"/>
          </a:xfrm>
          <a:prstGeom prst="rect">
            <a:avLst/>
          </a:prstGeom>
          <a:noFill/>
        </p:spPr>
        <p:txBody>
          <a:bodyPr wrap="square" rtlCol="0">
            <a:spAutoFit/>
          </a:bodyPr>
          <a:lstStyle/>
          <a:p>
            <a:pPr algn="just">
              <a:lnSpc>
                <a:spcPct val="150000"/>
              </a:lnSpc>
            </a:pPr>
            <a:r>
              <a:rPr lang="en-IN" sz="1600" dirty="0">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O</a:t>
            </a:r>
            <a:r>
              <a:rPr lang="en-IN" sz="1600" dirty="0">
                <a:solidFill>
                  <a:srgbClr val="1B1B1B"/>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ne kg of compost can cost around 300rs. So, based on the above production each person can earn up to 15000 per month.</a:t>
            </a:r>
            <a:endParaRPr lang="en-IN" sz="1600" dirty="0">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gn="just">
              <a:lnSpc>
                <a:spcPct val="150000"/>
              </a:lnSpc>
            </a:pPr>
            <a:endParaRPr lang="en-IN" sz="1600" dirty="0">
              <a:effectLst>
                <a:outerShdw blurRad="38100" dist="38100" dir="2700000" algn="tl">
                  <a:srgbClr val="000000">
                    <a:alpha val="43137"/>
                  </a:srgbClr>
                </a:outerShdw>
              </a:effectLst>
              <a:latin typeface="Baskerville Old Face" panose="02020602080505020303" pitchFamily="18" charset="0"/>
            </a:endParaRPr>
          </a:p>
        </p:txBody>
      </p:sp>
      <p:pic>
        <p:nvPicPr>
          <p:cNvPr id="149" name="Picture 2" descr="JSSATE">
            <a:extLst>
              <a:ext uri="{FF2B5EF4-FFF2-40B4-BE49-F238E27FC236}">
                <a16:creationId xmlns:a16="http://schemas.microsoft.com/office/drawing/2014/main" id="{4E83A9C2-D3CA-4750-A4D7-58B3987FED4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95523" y="2887865"/>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JSSATE">
            <a:extLst>
              <a:ext uri="{FF2B5EF4-FFF2-40B4-BE49-F238E27FC236}">
                <a16:creationId xmlns:a16="http://schemas.microsoft.com/office/drawing/2014/main" id="{78AFAA78-2201-4391-9295-AC5DE03C699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7966" y="1971582"/>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JSSATE">
            <a:extLst>
              <a:ext uri="{FF2B5EF4-FFF2-40B4-BE49-F238E27FC236}">
                <a16:creationId xmlns:a16="http://schemas.microsoft.com/office/drawing/2014/main" id="{026BD325-C586-4B52-80C8-B2D6490F8D6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3940" y="4689064"/>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JSSATE">
            <a:extLst>
              <a:ext uri="{FF2B5EF4-FFF2-40B4-BE49-F238E27FC236}">
                <a16:creationId xmlns:a16="http://schemas.microsoft.com/office/drawing/2014/main" id="{6C5E51E0-C760-442F-AFAE-0BB758A3940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46083" y="511683"/>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6803D35-2A8C-45D5-8A67-0F822E89E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422" y="4114816"/>
            <a:ext cx="4206341" cy="2386577"/>
          </a:xfrm>
          <a:prstGeom prst="rect">
            <a:avLst/>
          </a:prstGeom>
        </p:spPr>
      </p:pic>
      <p:pic>
        <p:nvPicPr>
          <p:cNvPr id="13314" name="Picture 2" descr="BIG FAT Revision for M | Baamboozle">
            <a:extLst>
              <a:ext uri="{FF2B5EF4-FFF2-40B4-BE49-F238E27FC236}">
                <a16:creationId xmlns:a16="http://schemas.microsoft.com/office/drawing/2014/main" id="{497BBE41-BA7C-42C8-A11C-7C92A46ED3D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607662" y="906693"/>
            <a:ext cx="1322069" cy="93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625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F222A8-AF2A-4292-8A95-0C3AD37A109D}"/>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445" y="89189"/>
            <a:ext cx="5574535" cy="6778315"/>
            <a:chOff x="6096000" y="119550"/>
            <a:chExt cx="5574535" cy="6778315"/>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176000" y="4005776"/>
              <a:ext cx="461665" cy="2892089"/>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CONCLUSION</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6" name="TextBox 5">
            <a:extLst>
              <a:ext uri="{FF2B5EF4-FFF2-40B4-BE49-F238E27FC236}">
                <a16:creationId xmlns:a16="http://schemas.microsoft.com/office/drawing/2014/main" id="{8EAC5425-687C-4939-A847-232527C540A1}"/>
              </a:ext>
            </a:extLst>
          </p:cNvPr>
          <p:cNvSpPr txBox="1"/>
          <p:nvPr/>
        </p:nvSpPr>
        <p:spPr>
          <a:xfrm>
            <a:off x="1114398" y="1431047"/>
            <a:ext cx="4357271" cy="1902637"/>
          </a:xfrm>
          <a:prstGeom prst="rect">
            <a:avLst/>
          </a:prstGeom>
          <a:noFill/>
        </p:spPr>
        <p:txBody>
          <a:bodyPr wrap="square" rtlCol="0">
            <a:spAutoFit/>
          </a:bodyPr>
          <a:lstStyle/>
          <a:p>
            <a:pPr algn="just">
              <a:lnSpc>
                <a:spcPct val="150000"/>
              </a:lnSpc>
            </a:pPr>
            <a:r>
              <a:rPr lang="en-US" sz="1600" dirty="0">
                <a:effectLst>
                  <a:outerShdw blurRad="38100" dist="38100" dir="2700000" algn="tl">
                    <a:srgbClr val="000000">
                      <a:alpha val="43137"/>
                    </a:srgbClr>
                  </a:outerShdw>
                </a:effectLst>
                <a:latin typeface="Baskerville Old Face" panose="02020602080505020303" pitchFamily="18" charset="0"/>
              </a:rPr>
              <a:t>The products produced by people can be sold through online e-commerce websites with the support of government in order to help the people who live in poverty. People can also contact them directly to buy these products.</a:t>
            </a:r>
            <a:endParaRPr lang="en-IN" sz="1600" dirty="0">
              <a:effectLst>
                <a:outerShdw blurRad="38100" dist="38100" dir="2700000" algn="tl">
                  <a:srgbClr val="000000">
                    <a:alpha val="43137"/>
                  </a:srgbClr>
                </a:outerShdw>
              </a:effectLst>
              <a:latin typeface="Baskerville Old Face" panose="02020602080505020303" pitchFamily="18" charset="0"/>
            </a:endParaRPr>
          </a:p>
        </p:txBody>
      </p:sp>
      <p:sp>
        <p:nvSpPr>
          <p:cNvPr id="12" name="TextBox 11">
            <a:extLst>
              <a:ext uri="{FF2B5EF4-FFF2-40B4-BE49-F238E27FC236}">
                <a16:creationId xmlns:a16="http://schemas.microsoft.com/office/drawing/2014/main" id="{9ABB2672-23EC-4DD1-8D65-BD49B62E536F}"/>
              </a:ext>
            </a:extLst>
          </p:cNvPr>
          <p:cNvSpPr txBox="1"/>
          <p:nvPr/>
        </p:nvSpPr>
        <p:spPr>
          <a:xfrm>
            <a:off x="1082933" y="3408827"/>
            <a:ext cx="4258059" cy="3010632"/>
          </a:xfrm>
          <a:prstGeom prst="rect">
            <a:avLst/>
          </a:prstGeom>
          <a:noFill/>
        </p:spPr>
        <p:txBody>
          <a:bodyPr wrap="square" rtlCol="0">
            <a:spAutoFit/>
          </a:bodyPr>
          <a:lstStyle/>
          <a:p>
            <a:pPr algn="just">
              <a:lnSpc>
                <a:spcPct val="150000"/>
              </a:lnSpc>
            </a:pPr>
            <a:r>
              <a:rPr lang="en-US" sz="1600" dirty="0">
                <a:effectLst>
                  <a:outerShdw blurRad="38100" dist="38100" dir="2700000" algn="tl">
                    <a:srgbClr val="000000">
                      <a:alpha val="43137"/>
                    </a:srgbClr>
                  </a:outerShdw>
                </a:effectLst>
                <a:latin typeface="Baskerville Old Face" panose="02020602080505020303" pitchFamily="18" charset="0"/>
              </a:rPr>
              <a:t>The whole project is about providing jobs to people in order to attain their basic requirements like food, shelter, education, health care and such. We have successfully completed that. This would more helpful to people rather the subsidies provided so that the people can move to next level of their lives, the next aim would be to go to another higher level.</a:t>
            </a:r>
            <a:endParaRPr lang="en-IN" sz="1600" dirty="0">
              <a:effectLst>
                <a:outerShdw blurRad="38100" dist="38100" dir="2700000" algn="tl">
                  <a:srgbClr val="000000">
                    <a:alpha val="43137"/>
                  </a:srgbClr>
                </a:outerShdw>
              </a:effectLst>
              <a:latin typeface="Baskerville Old Face" panose="02020602080505020303" pitchFamily="18" charset="0"/>
            </a:endParaRPr>
          </a:p>
        </p:txBody>
      </p:sp>
      <p:pic>
        <p:nvPicPr>
          <p:cNvPr id="148" name="Picture 2" descr="JSSATE">
            <a:extLst>
              <a:ext uri="{FF2B5EF4-FFF2-40B4-BE49-F238E27FC236}">
                <a16:creationId xmlns:a16="http://schemas.microsoft.com/office/drawing/2014/main" id="{12EDDD60-7629-4909-93E5-FD7E8135818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0237" y="1605706"/>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JSSATE">
            <a:extLst>
              <a:ext uri="{FF2B5EF4-FFF2-40B4-BE49-F238E27FC236}">
                <a16:creationId xmlns:a16="http://schemas.microsoft.com/office/drawing/2014/main" id="{99450AE1-3DDC-4E0E-8B0E-CF8EA2FA94A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0237" y="3570754"/>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clusion Sticker By Gif for iOS &amp;amp; Android | GIPHY">
            <a:extLst>
              <a:ext uri="{FF2B5EF4-FFF2-40B4-BE49-F238E27FC236}">
                <a16:creationId xmlns:a16="http://schemas.microsoft.com/office/drawing/2014/main" id="{6D5DC5FC-0172-4524-8621-5AD05A767F6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2547" y="-151546"/>
            <a:ext cx="3147293" cy="185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682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F222A8-AF2A-4292-8A95-0C3AD37A109D}"/>
              </a:ext>
            </a:extLst>
          </p:cNvPr>
          <p:cNvSpPr/>
          <p:nvPr/>
        </p:nvSpPr>
        <p:spPr>
          <a:xfrm>
            <a:off x="20664" y="0"/>
            <a:ext cx="5734929"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2455CA8-3E7B-475F-BE73-7D424E5A8C0C}"/>
              </a:ext>
            </a:extLst>
          </p:cNvPr>
          <p:cNvGrpSpPr/>
          <p:nvPr/>
        </p:nvGrpSpPr>
        <p:grpSpPr>
          <a:xfrm flipH="1">
            <a:off x="5433759" y="119550"/>
            <a:ext cx="580573" cy="6607323"/>
            <a:chOff x="5805714" y="119550"/>
            <a:chExt cx="580573" cy="6607323"/>
          </a:xfrm>
        </p:grpSpPr>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3080" name="Picture 8" descr="Thanks for Your Support | Rotary Club of Calgary Heritage Park">
            <a:extLst>
              <a:ext uri="{FF2B5EF4-FFF2-40B4-BE49-F238E27FC236}">
                <a16:creationId xmlns:a16="http://schemas.microsoft.com/office/drawing/2014/main" id="{5F4C91E9-7D07-4C62-88E6-98200DE10C2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8702" y="1565406"/>
            <a:ext cx="3597019" cy="280236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amily Story – Greetings | Family cartoon, Mom characters, Motion design  animation">
            <a:extLst>
              <a:ext uri="{FF2B5EF4-FFF2-40B4-BE49-F238E27FC236}">
                <a16:creationId xmlns:a16="http://schemas.microsoft.com/office/drawing/2014/main" id="{0464450E-6BAD-4D49-A4D3-ADA4F051C2B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20959" y="193601"/>
            <a:ext cx="5424621" cy="5909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53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4" name="Rectangle 3">
            <a:extLst>
              <a:ext uri="{FF2B5EF4-FFF2-40B4-BE49-F238E27FC236}">
                <a16:creationId xmlns:a16="http://schemas.microsoft.com/office/drawing/2014/main" id="{33F222A8-AF2A-4292-8A95-0C3AD37A109D}"/>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grpSp>
        <p:nvGrpSpPr>
          <p:cNvPr id="20" name="Group 19">
            <a:extLst>
              <a:ext uri="{FF2B5EF4-FFF2-40B4-BE49-F238E27FC236}">
                <a16:creationId xmlns:a16="http://schemas.microsoft.com/office/drawing/2014/main" id="{92E12EE0-D677-4B3E-B6CE-0E062AA8ADF2}"/>
              </a:ext>
            </a:extLst>
          </p:cNvPr>
          <p:cNvGrpSpPr/>
          <p:nvPr/>
        </p:nvGrpSpPr>
        <p:grpSpPr>
          <a:xfrm>
            <a:off x="6088252" y="119550"/>
            <a:ext cx="5574535" cy="6778315"/>
            <a:chOff x="6096000" y="119550"/>
            <a:chExt cx="5574535" cy="6778315"/>
          </a:xfrm>
        </p:grpSpPr>
        <p:sp>
          <p:nvSpPr>
            <p:cNvPr id="18" name="Rectangle 17">
              <a:extLst>
                <a:ext uri="{FF2B5EF4-FFF2-40B4-BE49-F238E27FC236}">
                  <a16:creationId xmlns:a16="http://schemas.microsoft.com/office/drawing/2014/main" id="{89A7C9A0-1A85-4F30-A93E-652DADAEA768}"/>
                </a:ext>
              </a:extLst>
            </p:cNvPr>
            <p:cNvSpPr/>
            <p:nvPr/>
          </p:nvSpPr>
          <p:spPr>
            <a:xfrm>
              <a:off x="11148331" y="4069452"/>
              <a:ext cx="522204" cy="2657736"/>
            </a:xfrm>
            <a:prstGeom prst="rect">
              <a:avLst/>
            </a:prstGeom>
            <a:solidFill>
              <a:srgbClr val="FFC000"/>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59" name="Freeform: Shape 158">
              <a:extLst>
                <a:ext uri="{FF2B5EF4-FFF2-40B4-BE49-F238E27FC236}">
                  <a16:creationId xmlns:a16="http://schemas.microsoft.com/office/drawing/2014/main" id="{844EE657-B388-4FBA-B129-7B78DAC63F27}"/>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7" name="Straight Connector 6">
              <a:extLst>
                <a:ext uri="{FF2B5EF4-FFF2-40B4-BE49-F238E27FC236}">
                  <a16:creationId xmlns:a16="http://schemas.microsoft.com/office/drawing/2014/main" id="{6A4BE4DF-D2F4-4379-A9D6-80E52AFF414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0D995D0-D410-41F6-8F5B-85BB1BCC534A}"/>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30CE9D1-00A8-4698-B82F-870B637B8B3D}"/>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200768-9471-4E20-BAD8-29771E263599}"/>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C5E669C-7F9D-4702-B466-E8B7969A0437}"/>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5C55975-239A-4E3C-9DA9-A1C1F43A5592}"/>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7CFC89B-3A0C-4489-9C24-1AF2539BC25F}"/>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8207E8D-9C84-4381-A43C-9C1AD7BD9C0A}"/>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7CEB030-6CD3-430F-8BC2-0652DA5FF66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DB8F0E0-E44F-45C3-9FAF-C3DA3FC751DB}"/>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3479BD0-F83D-44B4-81C9-71C0B635AC7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216DE1B-38AB-4EC3-ACC7-17E6C1D4A349}"/>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4AF6244-7532-4141-B434-8E2F38097B0C}"/>
                </a:ext>
              </a:extLst>
            </p:cNvPr>
            <p:cNvSpPr txBox="1"/>
            <p:nvPr/>
          </p:nvSpPr>
          <p:spPr>
            <a:xfrm>
              <a:off x="11176000" y="4012992"/>
              <a:ext cx="461665" cy="2884873"/>
            </a:xfrm>
            <a:prstGeom prst="rect">
              <a:avLst/>
            </a:prstGeom>
            <a:noFill/>
          </p:spPr>
          <p:txBody>
            <a:bodyPr vert="vert270" wrap="square" rtlCol="0">
              <a:spAutoFit/>
            </a:bodyPr>
            <a:lstStyle/>
            <a:p>
              <a:pPr algn="ctr"/>
              <a:r>
                <a:rPr lang="en-US" b="1" dirty="0">
                  <a:latin typeface="Baskerville Old Face" panose="02020602080505020303" pitchFamily="18" charset="0"/>
                </a:rPr>
                <a:t>INTRODUCTION</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812157" cy="6607323"/>
            <a:chOff x="5604611" y="119550"/>
            <a:chExt cx="812157"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Baskerville Old Face" panose="02020602080505020303" pitchFamily="18" charset="0"/>
                </a:endParaRPr>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611054" cy="386869"/>
              <a:chOff x="5805714" y="609691"/>
              <a:chExt cx="611054"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56962" y="666847"/>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pic>
        <p:nvPicPr>
          <p:cNvPr id="2050" name="Picture 2" descr="Introduction to a Guide to Studying the Bible ">
            <a:extLst>
              <a:ext uri="{FF2B5EF4-FFF2-40B4-BE49-F238E27FC236}">
                <a16:creationId xmlns:a16="http://schemas.microsoft.com/office/drawing/2014/main" id="{F1A67627-323A-472A-AD14-839F85DB16D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25826" y="-22710"/>
            <a:ext cx="3150340" cy="1160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7F2888-1CCD-42DE-93BE-2F6A4ED0F733}"/>
              </a:ext>
            </a:extLst>
          </p:cNvPr>
          <p:cNvSpPr txBox="1"/>
          <p:nvPr/>
        </p:nvSpPr>
        <p:spPr>
          <a:xfrm>
            <a:off x="5638800" y="2967317"/>
            <a:ext cx="914400" cy="91440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B6658D95-0103-44D7-9BCA-D5DB0CE10F7D}"/>
              </a:ext>
            </a:extLst>
          </p:cNvPr>
          <p:cNvSpPr txBox="1"/>
          <p:nvPr/>
        </p:nvSpPr>
        <p:spPr>
          <a:xfrm>
            <a:off x="6747130" y="1572923"/>
            <a:ext cx="4292319" cy="3790910"/>
          </a:xfrm>
          <a:prstGeom prst="rect">
            <a:avLst/>
          </a:prstGeom>
          <a:noFill/>
        </p:spPr>
        <p:txBody>
          <a:bodyPr wrap="square" rtlCol="0">
            <a:spAutoFit/>
          </a:bodyPr>
          <a:lstStyle/>
          <a:p>
            <a:pPr algn="just">
              <a:lnSpc>
                <a:spcPct val="150000"/>
              </a:lnSpc>
            </a:pPr>
            <a:r>
              <a:rPr lang="en-US" dirty="0">
                <a:effectLst>
                  <a:outerShdw blurRad="38100" dist="38100" dir="2700000" algn="tl">
                    <a:srgbClr val="000000">
                      <a:alpha val="43137"/>
                    </a:srgbClr>
                  </a:outerShdw>
                </a:effectLst>
                <a:latin typeface="Baskerville Old Face" panose="02020602080505020303" pitchFamily="18" charset="0"/>
              </a:rPr>
              <a:t>      Poverty is the major problem throughout India. It is said that around 20% of the people in India live in poverty. They do not even have most of the basic needs. People rely on public and government for any kind of minimum requirements. The below methodologies show how people can get enough income in order to live for their basic needs and can take them to a next level.</a:t>
            </a:r>
            <a:endParaRPr lang="en-IN" dirty="0">
              <a:effectLst>
                <a:outerShdw blurRad="38100" dist="38100" dir="2700000" algn="tl">
                  <a:srgbClr val="000000">
                    <a:alpha val="43137"/>
                  </a:srgbClr>
                </a:outerShdw>
              </a:effectLst>
              <a:latin typeface="Baskerville Old Face" panose="02020602080505020303" pitchFamily="18" charset="0"/>
            </a:endParaRPr>
          </a:p>
        </p:txBody>
      </p:sp>
      <p:pic>
        <p:nvPicPr>
          <p:cNvPr id="160" name="Picture 2" descr="JSSATE">
            <a:extLst>
              <a:ext uri="{FF2B5EF4-FFF2-40B4-BE49-F238E27FC236}">
                <a16:creationId xmlns:a16="http://schemas.microsoft.com/office/drawing/2014/main" id="{F5D6F958-7FD0-4462-8DBC-E9936B681CA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19926" y="1768350"/>
            <a:ext cx="394447" cy="215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057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4" name="Rectangle 3">
            <a:extLst>
              <a:ext uri="{FF2B5EF4-FFF2-40B4-BE49-F238E27FC236}">
                <a16:creationId xmlns:a16="http://schemas.microsoft.com/office/drawing/2014/main" id="{33F222A8-AF2A-4292-8A95-0C3AD37A109D}"/>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778316"/>
            <a:chOff x="6096000" y="119550"/>
            <a:chExt cx="5574535" cy="6778316"/>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3399"/>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skerville Old Face" panose="02020602080505020303" pitchFamily="18" charset="0"/>
              </a:endParaRPr>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176000" y="4010356"/>
              <a:ext cx="461665" cy="2887510"/>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FROM FLORAL WASTE</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445" y="89189"/>
            <a:ext cx="5574535" cy="6778316"/>
            <a:chOff x="6096000" y="119550"/>
            <a:chExt cx="5574535" cy="6778316"/>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176000" y="4004112"/>
              <a:ext cx="461665" cy="2893754"/>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INCENSE STICKS</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Baskerville Old Face" panose="02020602080505020303" pitchFamily="18" charset="0"/>
                </a:endParaRPr>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sp>
        <p:nvSpPr>
          <p:cNvPr id="208" name="TextBox 207">
            <a:extLst>
              <a:ext uri="{FF2B5EF4-FFF2-40B4-BE49-F238E27FC236}">
                <a16:creationId xmlns:a16="http://schemas.microsoft.com/office/drawing/2014/main" id="{BC486640-E351-43E9-B9E2-9FE71880CCBD}"/>
              </a:ext>
            </a:extLst>
          </p:cNvPr>
          <p:cNvSpPr txBox="1"/>
          <p:nvPr/>
        </p:nvSpPr>
        <p:spPr>
          <a:xfrm>
            <a:off x="6590766" y="476857"/>
            <a:ext cx="4869281" cy="3176191"/>
          </a:xfrm>
          <a:prstGeom prst="rect">
            <a:avLst/>
          </a:prstGeom>
          <a:noFill/>
        </p:spPr>
        <p:txBody>
          <a:bodyPr wrap="square" rtlCol="0">
            <a:spAutoFit/>
          </a:bodyPr>
          <a:lstStyle/>
          <a:p>
            <a:pPr algn="just">
              <a:lnSpc>
                <a:spcPct val="150000"/>
              </a:lnSpc>
            </a:pPr>
            <a: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To make one packet of incense stick we require nearly 1.25kg of floral waste. Based on this data in each facility if around 4000kgs of floral waste are collected then we would be producing nearly 3200 packets of incense sticks per day. If the rate is kept around 20rs per packet then for 3200 packets we can earn 64000rs, then on an average each person would get around 15000rs monthly income. Each facility consists of nearly 100 people.</a:t>
            </a:r>
          </a:p>
          <a:p>
            <a:pPr algn="just">
              <a:lnSpc>
                <a:spcPct val="150000"/>
              </a:lnSpc>
            </a:pPr>
            <a:endParaRPr lang="en-US"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09" name="TextBox 208">
            <a:extLst>
              <a:ext uri="{FF2B5EF4-FFF2-40B4-BE49-F238E27FC236}">
                <a16:creationId xmlns:a16="http://schemas.microsoft.com/office/drawing/2014/main" id="{97B6C5F2-384F-48A1-BC25-56C6849F9A23}"/>
              </a:ext>
            </a:extLst>
          </p:cNvPr>
          <p:cNvSpPr txBox="1"/>
          <p:nvPr/>
        </p:nvSpPr>
        <p:spPr>
          <a:xfrm>
            <a:off x="1157201" y="422470"/>
            <a:ext cx="4335295" cy="954107"/>
          </a:xfrm>
          <a:prstGeom prst="rect">
            <a:avLst/>
          </a:prstGeom>
          <a:noFill/>
        </p:spPr>
        <p:txBody>
          <a:bodyPr wrap="square" rtlCol="0">
            <a:spAutoFit/>
          </a:bodyPr>
          <a:lstStyle/>
          <a:p>
            <a:r>
              <a:rPr lang="en-IN" sz="2400" dirty="0">
                <a:solidFill>
                  <a:srgbClr val="FF000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Incense sticks from Floral waste</a:t>
            </a:r>
          </a:p>
          <a:p>
            <a:endParaRPr lang="en-US" sz="3200" dirty="0">
              <a:solidFill>
                <a:srgbClr val="FF0000"/>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 name="TextBox 1">
            <a:extLst>
              <a:ext uri="{FF2B5EF4-FFF2-40B4-BE49-F238E27FC236}">
                <a16:creationId xmlns:a16="http://schemas.microsoft.com/office/drawing/2014/main" id="{2532883F-90B4-4362-8A6C-6D8D40F60D7E}"/>
              </a:ext>
            </a:extLst>
          </p:cNvPr>
          <p:cNvSpPr txBox="1"/>
          <p:nvPr/>
        </p:nvSpPr>
        <p:spPr>
          <a:xfrm>
            <a:off x="620744" y="1312892"/>
            <a:ext cx="4948572" cy="3172792"/>
          </a:xfrm>
          <a:prstGeom prst="rect">
            <a:avLst/>
          </a:prstGeom>
          <a:noFill/>
        </p:spPr>
        <p:txBody>
          <a:bodyPr wrap="square" rtlCol="0">
            <a:spAutoFit/>
          </a:bodyPr>
          <a:lstStyle/>
          <a:p>
            <a:pPr algn="just">
              <a:lnSpc>
                <a:spcPct val="150000"/>
              </a:lnSpc>
            </a:pPr>
            <a: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a:cs typeface="Times New Roman" panose="02020603050405020304" pitchFamily="18" charset="0"/>
              </a:rPr>
              <a:t>          It is estimated that two million tonnes of floral waste in India are discarded every day after religious ceremonies. Tamil Nadu, which has 38,000 temples under the Hindu Religious and Charitable Endowments (HR &amp;CE) department alone, generates more than 3.8 lakh kilos of floral waste every day, according to a senior HR &amp; CE official.</a:t>
            </a:r>
          </a:p>
          <a:p>
            <a:pPr algn="just">
              <a:lnSpc>
                <a:spcPct val="150000"/>
              </a:lnSpc>
            </a:pPr>
            <a:endPar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a:cs typeface="Times New Roman" panose="02020603050405020304" pitchFamily="18" charset="0"/>
            </a:endParaRPr>
          </a:p>
          <a:p>
            <a:pPr algn="just">
              <a:lnSpc>
                <a:spcPct val="150000"/>
              </a:lnSpc>
            </a:pPr>
            <a:endPar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a:cs typeface="Times New Roman" panose="02020603050405020304" pitchFamily="18" charset="0"/>
            </a:endParaRPr>
          </a:p>
          <a:p>
            <a:pPr algn="just">
              <a:lnSpc>
                <a:spcPct val="150000"/>
              </a:lnSpc>
            </a:pPr>
            <a:endPar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a:endParaRPr>
          </a:p>
        </p:txBody>
      </p:sp>
      <p:sp>
        <p:nvSpPr>
          <p:cNvPr id="149" name="TextBox 148">
            <a:extLst>
              <a:ext uri="{FF2B5EF4-FFF2-40B4-BE49-F238E27FC236}">
                <a16:creationId xmlns:a16="http://schemas.microsoft.com/office/drawing/2014/main" id="{ED601F33-052B-4D49-9AB3-FEC52FC8A3BC}"/>
              </a:ext>
            </a:extLst>
          </p:cNvPr>
          <p:cNvSpPr txBox="1"/>
          <p:nvPr/>
        </p:nvSpPr>
        <p:spPr>
          <a:xfrm>
            <a:off x="1221683" y="3922013"/>
            <a:ext cx="4326748" cy="2480294"/>
          </a:xfrm>
          <a:prstGeom prst="rect">
            <a:avLst/>
          </a:prstGeom>
          <a:noFill/>
        </p:spPr>
        <p:txBody>
          <a:bodyPr wrap="square" rtlCol="0">
            <a:spAutoFit/>
          </a:bodyPr>
          <a:lstStyle/>
          <a:p>
            <a:pPr algn="just">
              <a:lnSpc>
                <a:spcPct val="150000"/>
              </a:lnSpc>
            </a:pPr>
            <a: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A GVMC (Greater Visakhapatnam Municipal Corporation) official said, “Floral waste is generated in every ward, depending upon the location of temples. Usually more than 1,000kgs of floral waste is generated per month. During festivals, it goes up to more than 2,000kgs.”</a:t>
            </a:r>
          </a:p>
          <a:p>
            <a:pPr algn="just">
              <a:lnSpc>
                <a:spcPct val="150000"/>
              </a:lnSpc>
            </a:pPr>
            <a:endPar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a:endParaRPr>
          </a:p>
        </p:txBody>
      </p:sp>
      <p:pic>
        <p:nvPicPr>
          <p:cNvPr id="150" name="Picture 2" descr="JSSATE">
            <a:extLst>
              <a:ext uri="{FF2B5EF4-FFF2-40B4-BE49-F238E27FC236}">
                <a16:creationId xmlns:a16="http://schemas.microsoft.com/office/drawing/2014/main" id="{342316D8-3078-442C-AD05-4BCE1BF4968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1953" y="1499944"/>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JSSATE">
            <a:extLst>
              <a:ext uri="{FF2B5EF4-FFF2-40B4-BE49-F238E27FC236}">
                <a16:creationId xmlns:a16="http://schemas.microsoft.com/office/drawing/2014/main" id="{90432FD7-B66D-4152-A074-FD1CD817B35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5879" y="4118078"/>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JSSATE">
            <a:extLst>
              <a:ext uri="{FF2B5EF4-FFF2-40B4-BE49-F238E27FC236}">
                <a16:creationId xmlns:a16="http://schemas.microsoft.com/office/drawing/2014/main" id="{A421B2E0-AC1B-4CBE-9461-706238FFB27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90766" y="657793"/>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1349E21-031C-4C25-BABB-2EF8F0A71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941" y="3786860"/>
            <a:ext cx="4135382" cy="2354441"/>
          </a:xfrm>
          <a:prstGeom prst="rect">
            <a:avLst/>
          </a:prstGeom>
        </p:spPr>
      </p:pic>
      <p:pic>
        <p:nvPicPr>
          <p:cNvPr id="5124" name="Picture 4" descr="INCENSE STICKS - AKRAMEXIM">
            <a:extLst>
              <a:ext uri="{FF2B5EF4-FFF2-40B4-BE49-F238E27FC236}">
                <a16:creationId xmlns:a16="http://schemas.microsoft.com/office/drawing/2014/main" id="{0E158E85-1AC4-4341-B344-5FFFFD5B22A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9609" y="-435317"/>
            <a:ext cx="1238250"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954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55C089E3-40F2-48EE-94AD-97A50E3AC6F8}"/>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607638"/>
            <a:chOff x="6096000" y="119550"/>
            <a:chExt cx="5574535" cy="6607638"/>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CC00"/>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176000" y="4632849"/>
              <a:ext cx="461665" cy="1654467"/>
            </a:xfrm>
            <a:prstGeom prst="rect">
              <a:avLst/>
            </a:prstGeom>
            <a:noFill/>
          </p:spPr>
          <p:txBody>
            <a:bodyPr vert="vert270" wrap="square" rtlCol="0">
              <a:spAutoFit/>
            </a:bodyPr>
            <a:lstStyle/>
            <a:p>
              <a:pPr algn="ctr"/>
              <a:r>
                <a:rPr lang="en-US" b="1" dirty="0">
                  <a:latin typeface="Baskerville Old Face" panose="02020602080505020303" pitchFamily="18" charset="0"/>
                </a:rPr>
                <a:t>HANDLOOM</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445" y="89189"/>
            <a:ext cx="5574535" cy="6607638"/>
            <a:chOff x="6096000" y="119550"/>
            <a:chExt cx="5574535" cy="6607638"/>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FF0066"/>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skerville Old Face" panose="02020602080505020303" pitchFamily="18" charset="0"/>
              </a:endParaRPr>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178601" y="4967172"/>
              <a:ext cx="461665" cy="1302505"/>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WEAVING</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Baskerville Old Face" panose="02020602080505020303" pitchFamily="18" charset="0"/>
                </a:endParaRPr>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sp>
        <p:nvSpPr>
          <p:cNvPr id="150" name="TextBox 149">
            <a:extLst>
              <a:ext uri="{FF2B5EF4-FFF2-40B4-BE49-F238E27FC236}">
                <a16:creationId xmlns:a16="http://schemas.microsoft.com/office/drawing/2014/main" id="{30776A29-3708-46FF-8D15-8DFBD2CA676F}"/>
              </a:ext>
            </a:extLst>
          </p:cNvPr>
          <p:cNvSpPr txBox="1"/>
          <p:nvPr/>
        </p:nvSpPr>
        <p:spPr>
          <a:xfrm>
            <a:off x="667966" y="1235783"/>
            <a:ext cx="4899354" cy="2137445"/>
          </a:xfrm>
          <a:prstGeom prst="rect">
            <a:avLst/>
          </a:prstGeom>
          <a:noFill/>
        </p:spPr>
        <p:txBody>
          <a:bodyPr wrap="square" rtlCol="0">
            <a:spAutoFit/>
          </a:bodyPr>
          <a:lstStyle/>
          <a:p>
            <a:pPr algn="just">
              <a:lnSpc>
                <a:spcPct val="150000"/>
              </a:lnSpc>
            </a:pPr>
            <a: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Tamil Nadu is the land in India with the largest cotton yield, which is approximately 1,214 kilograms per hectare. </a:t>
            </a:r>
            <a:r>
              <a:rPr lang="en-IN" sz="1500" dirty="0" err="1">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Ramanathapuram</a:t>
            </a:r>
            <a: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a:t>
            </a:r>
            <a:r>
              <a:rPr lang="en-IN" sz="150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Madurai, Salem</a:t>
            </a:r>
            <a: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Coimbatore, and Tiruchirappalli are among one of the significant cotton manufacturing areas in Tamil Nadu.</a:t>
            </a:r>
          </a:p>
          <a:p>
            <a:pPr algn="just">
              <a:lnSpc>
                <a:spcPct val="150000"/>
              </a:lnSpc>
            </a:pPr>
            <a:endParaRPr lang="en-US"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6" name="TextBox 5">
            <a:extLst>
              <a:ext uri="{FF2B5EF4-FFF2-40B4-BE49-F238E27FC236}">
                <a16:creationId xmlns:a16="http://schemas.microsoft.com/office/drawing/2014/main" id="{5C1BCDBD-194B-4E34-A640-9E35C1F01CC2}"/>
              </a:ext>
            </a:extLst>
          </p:cNvPr>
          <p:cNvSpPr txBox="1"/>
          <p:nvPr/>
        </p:nvSpPr>
        <p:spPr>
          <a:xfrm>
            <a:off x="7075891" y="554396"/>
            <a:ext cx="3858686" cy="1444947"/>
          </a:xfrm>
          <a:prstGeom prst="rect">
            <a:avLst/>
          </a:prstGeom>
          <a:noFill/>
        </p:spPr>
        <p:txBody>
          <a:bodyPr wrap="square" rtlCol="0">
            <a:spAutoFit/>
          </a:bodyPr>
          <a:lstStyle/>
          <a:p>
            <a:pPr algn="just">
              <a:lnSpc>
                <a:spcPct val="150000"/>
              </a:lnSpc>
            </a:pPr>
            <a: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rPr>
              <a:t>Each blanket can be sold for 350rs, 80 </a:t>
            </a:r>
            <a:r>
              <a:rPr lang="en-IN" sz="150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rPr>
              <a:t>blankets will </a:t>
            </a:r>
            <a: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rPr>
              <a:t>be sold for 28000rs where 15000rs will go cotton yarn, the remaining will be 12500rs.</a:t>
            </a:r>
            <a:b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rPr>
            </a:br>
            <a:endParaRPr lang="en-US"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153" name="TextBox 152">
            <a:extLst>
              <a:ext uri="{FF2B5EF4-FFF2-40B4-BE49-F238E27FC236}">
                <a16:creationId xmlns:a16="http://schemas.microsoft.com/office/drawing/2014/main" id="{509F9084-0186-48A5-85FB-CA408C485068}"/>
              </a:ext>
            </a:extLst>
          </p:cNvPr>
          <p:cNvSpPr txBox="1"/>
          <p:nvPr/>
        </p:nvSpPr>
        <p:spPr>
          <a:xfrm>
            <a:off x="7083417" y="1869021"/>
            <a:ext cx="4164148" cy="2688878"/>
          </a:xfrm>
          <a:prstGeom prst="rect">
            <a:avLst/>
          </a:prstGeom>
          <a:noFill/>
        </p:spPr>
        <p:txBody>
          <a:bodyPr wrap="square" rtlCol="0">
            <a:spAutoFit/>
          </a:bodyPr>
          <a:lstStyle/>
          <a:p>
            <a:pPr algn="just">
              <a:lnSpc>
                <a:spcPct val="150000"/>
              </a:lnSpc>
              <a:spcAft>
                <a:spcPts val="800"/>
              </a:spcAft>
            </a:pPr>
            <a: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From the 12500rs the monthly interest for handloom will be 2500rs for the first eighteen months for the commercial loan of handloom. After 18 months, each person would get 12500rs monthly income.</a:t>
            </a:r>
          </a:p>
          <a:p>
            <a:pPr algn="just">
              <a:lnSpc>
                <a:spcPct val="150000"/>
              </a:lnSpc>
              <a:spcAft>
                <a:spcPts val="800"/>
              </a:spcAft>
            </a:pPr>
            <a: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a:t>
            </a:r>
          </a:p>
          <a:p>
            <a:pPr algn="just">
              <a:lnSpc>
                <a:spcPct val="150000"/>
              </a:lnSpc>
            </a:pPr>
            <a:endParaRPr lang="en-US"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8" name="TextBox 7">
            <a:extLst>
              <a:ext uri="{FF2B5EF4-FFF2-40B4-BE49-F238E27FC236}">
                <a16:creationId xmlns:a16="http://schemas.microsoft.com/office/drawing/2014/main" id="{3DD5CF2C-A050-4C39-A3F8-0C3379AC6A34}"/>
              </a:ext>
            </a:extLst>
          </p:cNvPr>
          <p:cNvSpPr txBox="1"/>
          <p:nvPr/>
        </p:nvSpPr>
        <p:spPr>
          <a:xfrm>
            <a:off x="1342400" y="504052"/>
            <a:ext cx="3388218" cy="830997"/>
          </a:xfrm>
          <a:prstGeom prst="rect">
            <a:avLst/>
          </a:prstGeom>
          <a:noFill/>
        </p:spPr>
        <p:txBody>
          <a:bodyPr wrap="square" rtlCol="0">
            <a:spAutoFit/>
          </a:bodyPr>
          <a:lstStyle/>
          <a:p>
            <a:r>
              <a:rPr lang="en-IN" sz="2400" dirty="0">
                <a:solidFill>
                  <a:srgbClr val="0070C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Weaving</a:t>
            </a:r>
          </a:p>
          <a:p>
            <a:endParaRPr lang="en-IN" sz="2400" dirty="0">
              <a:solidFill>
                <a:srgbClr val="0070C0"/>
              </a:solidFill>
              <a:effectLst>
                <a:outerShdw blurRad="38100" dist="38100" dir="2700000" algn="tl">
                  <a:srgbClr val="000000">
                    <a:alpha val="43137"/>
                  </a:srgbClr>
                </a:outerShdw>
              </a:effectLst>
              <a:latin typeface="Baskerville Old Face" panose="02020602080505020303" pitchFamily="18" charset="0"/>
            </a:endParaRPr>
          </a:p>
        </p:txBody>
      </p:sp>
      <p:pic>
        <p:nvPicPr>
          <p:cNvPr id="158" name="Picture 2" descr="JSSATE">
            <a:extLst>
              <a:ext uri="{FF2B5EF4-FFF2-40B4-BE49-F238E27FC236}">
                <a16:creationId xmlns:a16="http://schemas.microsoft.com/office/drawing/2014/main" id="{96B6173B-EBA5-4D36-B608-61B3D651E38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3780" y="1401090"/>
            <a:ext cx="394447" cy="215302"/>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a:extLst>
              <a:ext uri="{FF2B5EF4-FFF2-40B4-BE49-F238E27FC236}">
                <a16:creationId xmlns:a16="http://schemas.microsoft.com/office/drawing/2014/main" id="{077BE459-699D-4063-824A-9C21A6FFF60F}"/>
              </a:ext>
            </a:extLst>
          </p:cNvPr>
          <p:cNvSpPr txBox="1"/>
          <p:nvPr/>
        </p:nvSpPr>
        <p:spPr>
          <a:xfrm>
            <a:off x="1524196" y="3863503"/>
            <a:ext cx="3790835" cy="2829942"/>
          </a:xfrm>
          <a:prstGeom prst="rect">
            <a:avLst/>
          </a:prstGeom>
          <a:noFill/>
        </p:spPr>
        <p:txBody>
          <a:bodyPr wrap="square" rtlCol="0">
            <a:spAutoFit/>
          </a:bodyPr>
          <a:lstStyle/>
          <a:p>
            <a:pPr algn="just">
              <a:lnSpc>
                <a:spcPct val="150000"/>
              </a:lnSpc>
            </a:pPr>
            <a: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rPr>
              <a:t>Handloom machines cost 20000rs, cotton yarn with dyeing 15000rs (every month)(75kg), handloom accessories 2000rs, maintenance 500rs(monthly). We will be producing nearly 80 single size blankets. Each person (one machine) should work 10 hrs per day. We can sale these blankets through online websites.</a:t>
            </a:r>
            <a:br>
              <a:rPr lang="en-IN"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rPr>
            </a:br>
            <a:endParaRPr lang="en-US" sz="15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pic>
        <p:nvPicPr>
          <p:cNvPr id="160" name="Picture 2" descr="JSSATE">
            <a:extLst>
              <a:ext uri="{FF2B5EF4-FFF2-40B4-BE49-F238E27FC236}">
                <a16:creationId xmlns:a16="http://schemas.microsoft.com/office/drawing/2014/main" id="{4A65826C-D8DE-497B-8494-8CDEF9307F2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92835" y="4030963"/>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JSSATE">
            <a:extLst>
              <a:ext uri="{FF2B5EF4-FFF2-40B4-BE49-F238E27FC236}">
                <a16:creationId xmlns:a16="http://schemas.microsoft.com/office/drawing/2014/main" id="{609CF9B8-FDF7-43EC-980F-C788579968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75152" y="2066916"/>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JSSATE">
            <a:extLst>
              <a:ext uri="{FF2B5EF4-FFF2-40B4-BE49-F238E27FC236}">
                <a16:creationId xmlns:a16="http://schemas.microsoft.com/office/drawing/2014/main" id="{2EDECF31-B64C-400D-9416-390CE65E577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16174" y="723708"/>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eaving Process GIFs | Tenor">
            <a:extLst>
              <a:ext uri="{FF2B5EF4-FFF2-40B4-BE49-F238E27FC236}">
                <a16:creationId xmlns:a16="http://schemas.microsoft.com/office/drawing/2014/main" id="{590FFC06-2302-4618-91BE-4353A62079F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9637" y="221677"/>
            <a:ext cx="707782" cy="7077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2E5AD53-53A0-4062-B97F-207A61F638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3397" y="3996925"/>
            <a:ext cx="3744979" cy="2498603"/>
          </a:xfrm>
          <a:prstGeom prst="rect">
            <a:avLst/>
          </a:prstGeom>
        </p:spPr>
      </p:pic>
    </p:spTree>
    <p:extLst>
      <p:ext uri="{BB962C8B-B14F-4D97-AF65-F5344CB8AC3E}">
        <p14:creationId xmlns:p14="http://schemas.microsoft.com/office/powerpoint/2010/main" val="4170267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skerville Old Face" panose="02020602080505020303" pitchFamily="18" charset="0"/>
            </a:endParaRPr>
          </a:p>
        </p:txBody>
      </p:sp>
      <p:sp>
        <p:nvSpPr>
          <p:cNvPr id="4" name="Rectangle 3">
            <a:extLst>
              <a:ext uri="{FF2B5EF4-FFF2-40B4-BE49-F238E27FC236}">
                <a16:creationId xmlns:a16="http://schemas.microsoft.com/office/drawing/2014/main" id="{33F222A8-AF2A-4292-8A95-0C3AD37A109D}"/>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778315"/>
            <a:chOff x="6096000" y="119550"/>
            <a:chExt cx="5574535" cy="6778315"/>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3399"/>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176000" y="4069452"/>
              <a:ext cx="461665" cy="2828413"/>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USING CACTI</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445" y="89189"/>
            <a:ext cx="5574535" cy="6778315"/>
            <a:chOff x="6096000" y="119550"/>
            <a:chExt cx="5574535" cy="6778315"/>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176000" y="5595360"/>
              <a:ext cx="461665" cy="1302505"/>
            </a:xfrm>
            <a:prstGeom prst="rect">
              <a:avLst/>
            </a:prstGeom>
            <a:noFill/>
          </p:spPr>
          <p:txBody>
            <a:bodyPr vert="vert270" wrap="square" rtlCol="0">
              <a:spAutoFit/>
            </a:bodyPr>
            <a:lstStyle/>
            <a:p>
              <a:pPr algn="ctr"/>
              <a:endParaRPr lang="en-US" b="1" dirty="0">
                <a:solidFill>
                  <a:schemeClr val="bg1"/>
                </a:solidFill>
                <a:latin typeface="Baskerville Old Face" panose="02020602080505020303" pitchFamily="18" charset="0"/>
              </a:endParaRP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Baskerville Old Face" panose="02020602080505020303" pitchFamily="18" charset="0"/>
                </a:endParaRPr>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sp>
        <p:nvSpPr>
          <p:cNvPr id="208" name="TextBox 207">
            <a:extLst>
              <a:ext uri="{FF2B5EF4-FFF2-40B4-BE49-F238E27FC236}">
                <a16:creationId xmlns:a16="http://schemas.microsoft.com/office/drawing/2014/main" id="{BC486640-E351-43E9-B9E2-9FE71880CCBD}"/>
              </a:ext>
            </a:extLst>
          </p:cNvPr>
          <p:cNvSpPr txBox="1"/>
          <p:nvPr/>
        </p:nvSpPr>
        <p:spPr>
          <a:xfrm>
            <a:off x="1370989" y="4884781"/>
            <a:ext cx="3739445" cy="2001125"/>
          </a:xfrm>
          <a:prstGeom prst="rect">
            <a:avLst/>
          </a:prstGeom>
          <a:noFill/>
        </p:spPr>
        <p:txBody>
          <a:bodyPr wrap="square" rtlCol="0">
            <a:spAutoFit/>
          </a:bodyPr>
          <a:lstStyle/>
          <a:p>
            <a:pPr algn="just">
              <a:lnSpc>
                <a:spcPct val="150000"/>
              </a:lnSpc>
            </a:pPr>
            <a:r>
              <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These leaves are harvested from organically grown cactus plants, cleaned, mashed, and left in the sun to dry for three days before being processed, and then turn them into any texture or colour with non-toxic chemicals.</a:t>
            </a:r>
          </a:p>
          <a:p>
            <a:pPr algn="just">
              <a:lnSpc>
                <a:spcPct val="150000"/>
              </a:lnSpc>
            </a:pPr>
            <a:endParaRPr lang="en-US"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09" name="TextBox 208">
            <a:extLst>
              <a:ext uri="{FF2B5EF4-FFF2-40B4-BE49-F238E27FC236}">
                <a16:creationId xmlns:a16="http://schemas.microsoft.com/office/drawing/2014/main" id="{97B6C5F2-384F-48A1-BC25-56C6849F9A23}"/>
              </a:ext>
            </a:extLst>
          </p:cNvPr>
          <p:cNvSpPr txBox="1"/>
          <p:nvPr/>
        </p:nvSpPr>
        <p:spPr>
          <a:xfrm>
            <a:off x="1290418" y="-173359"/>
            <a:ext cx="3640711" cy="1457194"/>
          </a:xfrm>
          <a:prstGeom prst="rect">
            <a:avLst/>
          </a:prstGeom>
          <a:noFill/>
        </p:spPr>
        <p:txBody>
          <a:bodyPr wrap="square" rtlCol="0">
            <a:spAutoFit/>
          </a:bodyPr>
          <a:lstStyle/>
          <a:p>
            <a:pPr>
              <a:lnSpc>
                <a:spcPct val="107000"/>
              </a:lnSpc>
              <a:spcAft>
                <a:spcPts val="800"/>
              </a:spcAft>
            </a:pPr>
            <a:endParaRPr lang="en-IN" sz="2400" dirty="0">
              <a:solidFill>
                <a:srgbClr val="7030A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400" dirty="0">
                <a:solidFill>
                  <a:srgbClr val="7030A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Vegan leather using Cacti</a:t>
            </a:r>
          </a:p>
          <a:p>
            <a:endParaRPr lang="en-US" sz="2400" dirty="0">
              <a:solidFill>
                <a:srgbClr val="7030A0"/>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10" name="TextBox 209">
            <a:extLst>
              <a:ext uri="{FF2B5EF4-FFF2-40B4-BE49-F238E27FC236}">
                <a16:creationId xmlns:a16="http://schemas.microsoft.com/office/drawing/2014/main" id="{3466BF93-A147-4F52-A7E5-9E9F8BDE7A42}"/>
              </a:ext>
            </a:extLst>
          </p:cNvPr>
          <p:cNvSpPr txBox="1"/>
          <p:nvPr/>
        </p:nvSpPr>
        <p:spPr>
          <a:xfrm>
            <a:off x="938632" y="982685"/>
            <a:ext cx="4347293" cy="2324291"/>
          </a:xfrm>
          <a:prstGeom prst="rect">
            <a:avLst/>
          </a:prstGeom>
          <a:noFill/>
        </p:spPr>
        <p:txBody>
          <a:bodyPr wrap="square" rtlCol="0">
            <a:spAutoFit/>
          </a:bodyPr>
          <a:lstStyle/>
          <a:p>
            <a:pPr algn="just">
              <a:lnSpc>
                <a:spcPct val="150000"/>
              </a:lnSpc>
            </a:pPr>
            <a:r>
              <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In India, cacti are majorly grown in Gujarat and Rajasthan. Prickly Pear is also known as Nopal, Tuna in International markets. We can also harvest in any place required. Cacti can survive and flourish in desert conditions, so there is no need for irrigation systems, which significantly reduces its use of natural resources.</a:t>
            </a:r>
          </a:p>
          <a:p>
            <a:pPr algn="just">
              <a:lnSpc>
                <a:spcPct val="150000"/>
              </a:lnSpc>
            </a:pPr>
            <a:endParaRPr lang="en-US"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pic>
        <p:nvPicPr>
          <p:cNvPr id="7170" name="Picture 2" descr="Night Of The Cactus GIFs - Get the best GIF on GIPHY">
            <a:extLst>
              <a:ext uri="{FF2B5EF4-FFF2-40B4-BE49-F238E27FC236}">
                <a16:creationId xmlns:a16="http://schemas.microsoft.com/office/drawing/2014/main" id="{246F920C-0F5E-486B-97AC-23E7F17796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9794" y="134762"/>
            <a:ext cx="682749" cy="682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8123AE-2143-439D-8FF6-7BAB8425E8E6}"/>
              </a:ext>
            </a:extLst>
          </p:cNvPr>
          <p:cNvSpPr txBox="1"/>
          <p:nvPr/>
        </p:nvSpPr>
        <p:spPr>
          <a:xfrm>
            <a:off x="1357766" y="3098165"/>
            <a:ext cx="4140562" cy="1997919"/>
          </a:xfrm>
          <a:prstGeom prst="rect">
            <a:avLst/>
          </a:prstGeom>
          <a:noFill/>
        </p:spPr>
        <p:txBody>
          <a:bodyPr wrap="square" rtlCol="0">
            <a:spAutoFit/>
          </a:bodyPr>
          <a:lstStyle/>
          <a:p>
            <a:pPr algn="just">
              <a:lnSpc>
                <a:spcPct val="150000"/>
              </a:lnSpc>
            </a:pPr>
            <a:r>
              <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The nopal plant can survive with rainwater and can live at any temperatures, the harvest time will be 6-8 months. The leaves of the nopal plant are used for making leather. </a:t>
            </a:r>
            <a:r>
              <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Times New Roman" panose="02020603050405020304" pitchFamily="18" charset="0"/>
              </a:rPr>
              <a:t>It takes approximately 3 leaves of cactus to create one linear meter of leather.</a:t>
            </a:r>
            <a:endPar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gn="just">
              <a:lnSpc>
                <a:spcPct val="150000"/>
              </a:lnSpc>
            </a:pPr>
            <a:endPar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ndParaRPr>
          </a:p>
        </p:txBody>
      </p:sp>
      <p:sp>
        <p:nvSpPr>
          <p:cNvPr id="11" name="TextBox 10">
            <a:extLst>
              <a:ext uri="{FF2B5EF4-FFF2-40B4-BE49-F238E27FC236}">
                <a16:creationId xmlns:a16="http://schemas.microsoft.com/office/drawing/2014/main" id="{6081646E-C861-4F74-B77B-908E8265AE2D}"/>
              </a:ext>
            </a:extLst>
          </p:cNvPr>
          <p:cNvSpPr txBox="1"/>
          <p:nvPr/>
        </p:nvSpPr>
        <p:spPr>
          <a:xfrm>
            <a:off x="6864568" y="316713"/>
            <a:ext cx="4320760" cy="3290581"/>
          </a:xfrm>
          <a:prstGeom prst="rect">
            <a:avLst/>
          </a:prstGeom>
          <a:noFill/>
        </p:spPr>
        <p:txBody>
          <a:bodyPr wrap="square" rtlCol="0">
            <a:spAutoFit/>
          </a:bodyPr>
          <a:lstStyle/>
          <a:p>
            <a:pPr algn="just">
              <a:lnSpc>
                <a:spcPct val="150000"/>
              </a:lnSpc>
            </a:pPr>
            <a:r>
              <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We can keep a tie-up with the </a:t>
            </a:r>
            <a:r>
              <a:rPr lang="en-IN" sz="1400" dirty="0" err="1">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desserto</a:t>
            </a:r>
            <a:r>
              <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company who has the patent to produce vegan leather from cacti and can provide jobs from growing cacti to processing into leather in India. Or we can export the cacti from India to other countries which can manufacture vegan leather. For cultivation of cacti, we can use </a:t>
            </a:r>
            <a:r>
              <a:rPr lang="en-IN" sz="1400" dirty="0" err="1">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Tarisu</a:t>
            </a:r>
            <a:r>
              <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lands of government with the permission of respected departments. In order to manufacture we can use </a:t>
            </a:r>
            <a:r>
              <a:rPr lang="en-IN" sz="1400" dirty="0" err="1">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Natham</a:t>
            </a:r>
            <a:r>
              <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a:t>
            </a:r>
            <a:r>
              <a:rPr lang="en-IN" sz="1400" dirty="0" err="1">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Poramboke</a:t>
            </a:r>
            <a:r>
              <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lands with permissions.</a:t>
            </a:r>
          </a:p>
          <a:p>
            <a:pPr algn="just">
              <a:lnSpc>
                <a:spcPct val="150000"/>
              </a:lnSpc>
            </a:pPr>
            <a:endPar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ndParaRPr>
          </a:p>
        </p:txBody>
      </p:sp>
      <p:sp>
        <p:nvSpPr>
          <p:cNvPr id="13" name="TextBox 12">
            <a:extLst>
              <a:ext uri="{FF2B5EF4-FFF2-40B4-BE49-F238E27FC236}">
                <a16:creationId xmlns:a16="http://schemas.microsoft.com/office/drawing/2014/main" id="{E51FAF64-2F5A-48A9-BA3A-D5F17AF7C061}"/>
              </a:ext>
            </a:extLst>
          </p:cNvPr>
          <p:cNvSpPr txBox="1"/>
          <p:nvPr/>
        </p:nvSpPr>
        <p:spPr>
          <a:xfrm>
            <a:off x="5638800" y="2967317"/>
            <a:ext cx="914400" cy="369332"/>
          </a:xfrm>
          <a:prstGeom prst="rect">
            <a:avLst/>
          </a:prstGeom>
          <a:noFill/>
        </p:spPr>
        <p:txBody>
          <a:bodyPr wrap="square" rtlCol="0">
            <a:spAutoFit/>
          </a:bodyPr>
          <a:lstStyle/>
          <a:p>
            <a:endParaRPr lang="en-IN" dirty="0">
              <a:latin typeface="Baskerville Old Face" panose="02020602080505020303" pitchFamily="18" charset="0"/>
            </a:endParaRPr>
          </a:p>
        </p:txBody>
      </p:sp>
      <p:sp>
        <p:nvSpPr>
          <p:cNvPr id="14" name="TextBox 13">
            <a:extLst>
              <a:ext uri="{FF2B5EF4-FFF2-40B4-BE49-F238E27FC236}">
                <a16:creationId xmlns:a16="http://schemas.microsoft.com/office/drawing/2014/main" id="{53E77947-3350-44BC-ACB5-1B959478A3E0}"/>
              </a:ext>
            </a:extLst>
          </p:cNvPr>
          <p:cNvSpPr txBox="1"/>
          <p:nvPr/>
        </p:nvSpPr>
        <p:spPr>
          <a:xfrm>
            <a:off x="6856888" y="3210027"/>
            <a:ext cx="4138006" cy="1674754"/>
          </a:xfrm>
          <a:prstGeom prst="rect">
            <a:avLst/>
          </a:prstGeom>
          <a:noFill/>
        </p:spPr>
        <p:txBody>
          <a:bodyPr wrap="square" rtlCol="0">
            <a:spAutoFit/>
          </a:bodyPr>
          <a:lstStyle/>
          <a:p>
            <a:pPr algn="just">
              <a:lnSpc>
                <a:spcPct val="150000"/>
              </a:lnSpc>
            </a:pPr>
            <a:r>
              <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Each person can get a minimum monthly income of 15000rs. The material can be used in the application of upholstery, automotive, fashion, shoes, handbags and more.</a:t>
            </a:r>
          </a:p>
          <a:p>
            <a:pPr algn="just">
              <a:lnSpc>
                <a:spcPct val="150000"/>
              </a:lnSpc>
            </a:pPr>
            <a:endParaRPr lang="en-IN"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ndParaRPr>
          </a:p>
        </p:txBody>
      </p:sp>
      <p:pic>
        <p:nvPicPr>
          <p:cNvPr id="148" name="Picture 2" descr="JSSATE">
            <a:extLst>
              <a:ext uri="{FF2B5EF4-FFF2-40B4-BE49-F238E27FC236}">
                <a16:creationId xmlns:a16="http://schemas.microsoft.com/office/drawing/2014/main" id="{2D76DF98-2975-4C70-B76E-3C3FE9A0912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2486" y="1162625"/>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JSSATE">
            <a:extLst>
              <a:ext uri="{FF2B5EF4-FFF2-40B4-BE49-F238E27FC236}">
                <a16:creationId xmlns:a16="http://schemas.microsoft.com/office/drawing/2014/main" id="{F5C6C755-8EC3-49B0-AC80-0F4431F0E70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71168" y="3268172"/>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JSSATE">
            <a:extLst>
              <a:ext uri="{FF2B5EF4-FFF2-40B4-BE49-F238E27FC236}">
                <a16:creationId xmlns:a16="http://schemas.microsoft.com/office/drawing/2014/main" id="{4E4446EA-306C-464A-A99E-8771A79C868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98990" y="5040301"/>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JSSATE">
            <a:extLst>
              <a:ext uri="{FF2B5EF4-FFF2-40B4-BE49-F238E27FC236}">
                <a16:creationId xmlns:a16="http://schemas.microsoft.com/office/drawing/2014/main" id="{A8FCE758-4BCE-4A7F-A9E7-847FD75C44A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97324" y="3375853"/>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JSSATE">
            <a:extLst>
              <a:ext uri="{FF2B5EF4-FFF2-40B4-BE49-F238E27FC236}">
                <a16:creationId xmlns:a16="http://schemas.microsoft.com/office/drawing/2014/main" id="{71B47516-855F-4EAC-B414-F590BDF6C86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62710" y="463245"/>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2093C59-B25E-435E-9608-475D7058E5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279" y="4597254"/>
            <a:ext cx="4004731" cy="1960376"/>
          </a:xfrm>
          <a:prstGeom prst="rect">
            <a:avLst/>
          </a:prstGeom>
        </p:spPr>
      </p:pic>
      <p:sp>
        <p:nvSpPr>
          <p:cNvPr id="153" name="TextBox 152">
            <a:extLst>
              <a:ext uri="{FF2B5EF4-FFF2-40B4-BE49-F238E27FC236}">
                <a16:creationId xmlns:a16="http://schemas.microsoft.com/office/drawing/2014/main" id="{F8F27087-768B-4FFE-BE56-FAC0E39D76E0}"/>
              </a:ext>
            </a:extLst>
          </p:cNvPr>
          <p:cNvSpPr txBox="1"/>
          <p:nvPr/>
        </p:nvSpPr>
        <p:spPr>
          <a:xfrm>
            <a:off x="390824" y="4069452"/>
            <a:ext cx="461665" cy="2828413"/>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VEGAN LEATHER</a:t>
            </a:r>
          </a:p>
        </p:txBody>
      </p:sp>
    </p:spTree>
    <p:extLst>
      <p:ext uri="{BB962C8B-B14F-4D97-AF65-F5344CB8AC3E}">
        <p14:creationId xmlns:p14="http://schemas.microsoft.com/office/powerpoint/2010/main" val="4245729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55C089E3-40F2-48EE-94AD-97A50E3AC6F8}"/>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607638"/>
            <a:chOff x="6096000" y="119550"/>
            <a:chExt cx="5574535" cy="6607638"/>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CC00"/>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190506" y="4863541"/>
              <a:ext cx="461665" cy="1302505"/>
            </a:xfrm>
            <a:prstGeom prst="rect">
              <a:avLst/>
            </a:prstGeom>
            <a:noFill/>
          </p:spPr>
          <p:txBody>
            <a:bodyPr vert="vert270" wrap="square" rtlCol="0">
              <a:spAutoFit/>
            </a:bodyPr>
            <a:lstStyle/>
            <a:p>
              <a:pPr algn="ctr"/>
              <a:r>
                <a:rPr lang="en-US" b="1" dirty="0">
                  <a:latin typeface="Baskerville Old Face" panose="02020602080505020303" pitchFamily="18" charset="0"/>
                </a:rPr>
                <a:t>BAGS</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445" y="89189"/>
            <a:ext cx="5574535" cy="6607638"/>
            <a:chOff x="6096000" y="119550"/>
            <a:chExt cx="5574535" cy="6607638"/>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FF0066"/>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194423" y="4882248"/>
              <a:ext cx="461665" cy="1302505"/>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TAPIOCA</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Baskerville Old Face" panose="02020602080505020303" pitchFamily="18" charset="0"/>
                </a:endParaRPr>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sp>
        <p:nvSpPr>
          <p:cNvPr id="149" name="TextBox 148">
            <a:extLst>
              <a:ext uri="{FF2B5EF4-FFF2-40B4-BE49-F238E27FC236}">
                <a16:creationId xmlns:a16="http://schemas.microsoft.com/office/drawing/2014/main" id="{92CF5222-FADE-4E8D-8F68-42A8E9A7959A}"/>
              </a:ext>
            </a:extLst>
          </p:cNvPr>
          <p:cNvSpPr txBox="1"/>
          <p:nvPr/>
        </p:nvSpPr>
        <p:spPr>
          <a:xfrm>
            <a:off x="1524162" y="354482"/>
            <a:ext cx="1453989" cy="769441"/>
          </a:xfrm>
          <a:prstGeom prst="rect">
            <a:avLst/>
          </a:prstGeom>
          <a:noFill/>
        </p:spPr>
        <p:txBody>
          <a:bodyPr wrap="square" rtlCol="0">
            <a:spAutoFit/>
          </a:bodyPr>
          <a:lstStyle/>
          <a:p>
            <a:r>
              <a:rPr lang="en-IN" sz="2200" dirty="0">
                <a:solidFill>
                  <a:srgbClr val="FF000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Tapioca</a:t>
            </a:r>
          </a:p>
          <a:p>
            <a:endParaRPr lang="en-US" sz="2200" dirty="0">
              <a:solidFill>
                <a:srgbClr val="FF0000"/>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150" name="TextBox 149">
            <a:extLst>
              <a:ext uri="{FF2B5EF4-FFF2-40B4-BE49-F238E27FC236}">
                <a16:creationId xmlns:a16="http://schemas.microsoft.com/office/drawing/2014/main" id="{30776A29-3708-46FF-8D15-8DFBD2CA676F}"/>
              </a:ext>
            </a:extLst>
          </p:cNvPr>
          <p:cNvSpPr txBox="1"/>
          <p:nvPr/>
        </p:nvSpPr>
        <p:spPr>
          <a:xfrm>
            <a:off x="1066939" y="993014"/>
            <a:ext cx="4389171" cy="2273828"/>
          </a:xfrm>
          <a:prstGeom prst="rect">
            <a:avLst/>
          </a:prstGeom>
          <a:noFill/>
        </p:spPr>
        <p:txBody>
          <a:bodyPr wrap="square" rtlCol="0">
            <a:spAutoFit/>
          </a:bodyPr>
          <a:lstStyle/>
          <a:p>
            <a:pPr algn="just">
              <a:lnSpc>
                <a:spcPct val="150000"/>
              </a:lnSpc>
            </a:pP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Three hybrids of tapioca are grown in Tamil Nadu, mainly for industrial purpose such as sago and starch, occupying more than 75 per cent of the total area in Salem, Dharmapuri, </a:t>
            </a:r>
            <a:r>
              <a:rPr lang="en-IN" sz="1600" dirty="0" err="1">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Namakkal</a:t>
            </a: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and Erode districts.</a:t>
            </a:r>
          </a:p>
          <a:p>
            <a:pPr algn="just">
              <a:lnSpc>
                <a:spcPct val="150000"/>
              </a:lnSpc>
            </a:pPr>
            <a:endParaRPr lang="en-US"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6" name="TextBox 5">
            <a:extLst>
              <a:ext uri="{FF2B5EF4-FFF2-40B4-BE49-F238E27FC236}">
                <a16:creationId xmlns:a16="http://schemas.microsoft.com/office/drawing/2014/main" id="{5C1BCDBD-194B-4E34-A640-9E35C1F01CC2}"/>
              </a:ext>
            </a:extLst>
          </p:cNvPr>
          <p:cNvSpPr txBox="1"/>
          <p:nvPr/>
        </p:nvSpPr>
        <p:spPr>
          <a:xfrm>
            <a:off x="6910983" y="575568"/>
            <a:ext cx="4289892" cy="2643159"/>
          </a:xfrm>
          <a:prstGeom prst="rect">
            <a:avLst/>
          </a:prstGeom>
          <a:noFill/>
        </p:spPr>
        <p:txBody>
          <a:bodyPr wrap="square" rtlCol="0">
            <a:spAutoFit/>
          </a:bodyPr>
          <a:lstStyle/>
          <a:p>
            <a:pPr algn="just">
              <a:lnSpc>
                <a:spcPct val="150000"/>
              </a:lnSpc>
            </a:pP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To prepare one bag we require 25g of tapioca starch. A major proportion of the leaf carbohydrate is starch. The amylose content of the leaf starch has been reported to range from 19-24 percent. The crude fibre content of cassava leaves is low which makes it palatable as poultry feed.</a:t>
            </a:r>
          </a:p>
          <a:p>
            <a:pPr marL="285750" indent="-285750" algn="just">
              <a:lnSpc>
                <a:spcPct val="150000"/>
              </a:lnSpc>
              <a:buFont typeface="Arial" panose="020B0604020202020204" pitchFamily="34" charset="0"/>
              <a:buChar char="•"/>
            </a:pPr>
            <a:endParaRPr lang="en-US"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pic>
        <p:nvPicPr>
          <p:cNvPr id="158" name="Picture 2" descr="JSSATE">
            <a:extLst>
              <a:ext uri="{FF2B5EF4-FFF2-40B4-BE49-F238E27FC236}">
                <a16:creationId xmlns:a16="http://schemas.microsoft.com/office/drawing/2014/main" id="{6AA2F2D3-69C9-497A-AD6A-1B19478C480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9985" y="1161326"/>
            <a:ext cx="394447" cy="215302"/>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extLst>
              <a:ext uri="{FF2B5EF4-FFF2-40B4-BE49-F238E27FC236}">
                <a16:creationId xmlns:a16="http://schemas.microsoft.com/office/drawing/2014/main" id="{88616FB3-E696-4F0C-97DE-14E0F880014F}"/>
              </a:ext>
            </a:extLst>
          </p:cNvPr>
          <p:cNvSpPr txBox="1"/>
          <p:nvPr/>
        </p:nvSpPr>
        <p:spPr>
          <a:xfrm>
            <a:off x="1382746" y="3392850"/>
            <a:ext cx="4014456" cy="2643159"/>
          </a:xfrm>
          <a:prstGeom prst="rect">
            <a:avLst/>
          </a:prstGeom>
          <a:noFill/>
        </p:spPr>
        <p:txBody>
          <a:bodyPr wrap="square" rtlCol="0">
            <a:spAutoFit/>
          </a:bodyPr>
          <a:lstStyle/>
          <a:p>
            <a:pPr algn="just">
              <a:lnSpc>
                <a:spcPct val="150000"/>
              </a:lnSpc>
            </a:pP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Based on the above data we can provide jobs around the areas of Salem, Dharmapuri and </a:t>
            </a:r>
            <a:r>
              <a:rPr lang="en-IN" sz="1600" dirty="0" err="1">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Namakkal</a:t>
            </a: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districts. The rate of Tapioca bags cost more than plastic bags and less than cloth bags. For 580rs, 200 bags are produced which means each bag costs 3rs.</a:t>
            </a:r>
          </a:p>
          <a:p>
            <a:pPr algn="just">
              <a:lnSpc>
                <a:spcPct val="150000"/>
              </a:lnSpc>
            </a:pPr>
            <a:endParaRPr lang="en-US"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pic>
        <p:nvPicPr>
          <p:cNvPr id="161" name="Picture 2" descr="JSSATE">
            <a:extLst>
              <a:ext uri="{FF2B5EF4-FFF2-40B4-BE49-F238E27FC236}">
                <a16:creationId xmlns:a16="http://schemas.microsoft.com/office/drawing/2014/main" id="{796A854E-5F06-4B71-8F72-5410AC410A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02044" y="3562481"/>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JSSATE">
            <a:extLst>
              <a:ext uri="{FF2B5EF4-FFF2-40B4-BE49-F238E27FC236}">
                <a16:creationId xmlns:a16="http://schemas.microsoft.com/office/drawing/2014/main" id="{39B2F8EB-DDCD-490B-BEA3-441D55FF55C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43739" y="777712"/>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6C9D8D-C240-4088-B842-A525BAB5DC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4344" y="3290591"/>
            <a:ext cx="3897713" cy="2923285"/>
          </a:xfrm>
          <a:prstGeom prst="rect">
            <a:avLst/>
          </a:prstGeom>
        </p:spPr>
      </p:pic>
      <p:pic>
        <p:nvPicPr>
          <p:cNvPr id="8194" name="Picture 2" descr="Cassava - Lanna Food | Northern Thai Information Center, Chiang Mai  University Library">
            <a:extLst>
              <a:ext uri="{FF2B5EF4-FFF2-40B4-BE49-F238E27FC236}">
                <a16:creationId xmlns:a16="http://schemas.microsoft.com/office/drawing/2014/main" id="{4F45279A-C482-445A-969D-F15A09CB861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3169" y="134508"/>
            <a:ext cx="855243" cy="855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384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4" name="Rectangle 3">
            <a:extLst>
              <a:ext uri="{FF2B5EF4-FFF2-40B4-BE49-F238E27FC236}">
                <a16:creationId xmlns:a16="http://schemas.microsoft.com/office/drawing/2014/main" id="{33F222A8-AF2A-4292-8A95-0C3AD37A109D}"/>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607638"/>
            <a:chOff x="6096000" y="119550"/>
            <a:chExt cx="5574535" cy="6607638"/>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3399"/>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194409" y="4886661"/>
              <a:ext cx="461665" cy="1302505"/>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HONEY</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47169" y="89189"/>
            <a:ext cx="5578811" cy="6607638"/>
            <a:chOff x="6096000" y="119550"/>
            <a:chExt cx="5578811" cy="6607638"/>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213146" y="4638618"/>
              <a:ext cx="461665" cy="1943597"/>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APICULRURE</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Baskerville Old Face" panose="02020602080505020303" pitchFamily="18" charset="0"/>
                </a:endParaRPr>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sp>
        <p:nvSpPr>
          <p:cNvPr id="207" name="TextBox 206">
            <a:extLst>
              <a:ext uri="{FF2B5EF4-FFF2-40B4-BE49-F238E27FC236}">
                <a16:creationId xmlns:a16="http://schemas.microsoft.com/office/drawing/2014/main" id="{F2C903F3-C80B-4C65-BBE4-42679B3787E3}"/>
              </a:ext>
            </a:extLst>
          </p:cNvPr>
          <p:cNvSpPr txBox="1"/>
          <p:nvPr/>
        </p:nvSpPr>
        <p:spPr>
          <a:xfrm>
            <a:off x="7003136" y="3486381"/>
            <a:ext cx="3982292" cy="646331"/>
          </a:xfrm>
          <a:prstGeom prst="rect">
            <a:avLst/>
          </a:prstGeom>
          <a:noFill/>
        </p:spPr>
        <p:txBody>
          <a:bodyPr wrap="square" rtlCol="0">
            <a:spAutoFit/>
          </a:bodyPr>
          <a:lstStyle/>
          <a:p>
            <a:pPr algn="just"/>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One person can manage up to 20 hives.</a:t>
            </a:r>
          </a:p>
          <a:p>
            <a:pPr algn="just"/>
            <a:endParaRPr lang="en-US" sz="20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08" name="TextBox 207">
            <a:extLst>
              <a:ext uri="{FF2B5EF4-FFF2-40B4-BE49-F238E27FC236}">
                <a16:creationId xmlns:a16="http://schemas.microsoft.com/office/drawing/2014/main" id="{BC486640-E351-43E9-B9E2-9FE71880CCBD}"/>
              </a:ext>
            </a:extLst>
          </p:cNvPr>
          <p:cNvSpPr txBox="1"/>
          <p:nvPr/>
        </p:nvSpPr>
        <p:spPr>
          <a:xfrm>
            <a:off x="7006189" y="478552"/>
            <a:ext cx="4400643" cy="2928750"/>
          </a:xfrm>
          <a:prstGeom prst="rect">
            <a:avLst/>
          </a:prstGeom>
          <a:noFill/>
        </p:spPr>
        <p:txBody>
          <a:bodyPr wrap="square" rtlCol="0">
            <a:spAutoFit/>
          </a:bodyPr>
          <a:lstStyle/>
          <a:p>
            <a:pPr algn="just">
              <a:lnSpc>
                <a:spcPct val="150000"/>
              </a:lnSpc>
            </a:pP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One beehive box costs 5000rs. One beehive box contains around 50000-60000 bees. One beehive box can produce 16-20kg of honey per month. One kg bottle of honey costs around 400rs. So, based on the above data if one person has 3 boxes, they can earn nearly 17000rs monthly even after other expenses.</a:t>
            </a:r>
          </a:p>
          <a:p>
            <a:pPr algn="just">
              <a:lnSpc>
                <a:spcPct val="150000"/>
              </a:lnSpc>
            </a:pPr>
            <a:endParaRPr lang="en-US" sz="12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09" name="TextBox 208">
            <a:extLst>
              <a:ext uri="{FF2B5EF4-FFF2-40B4-BE49-F238E27FC236}">
                <a16:creationId xmlns:a16="http://schemas.microsoft.com/office/drawing/2014/main" id="{97B6C5F2-384F-48A1-BC25-56C6849F9A23}"/>
              </a:ext>
            </a:extLst>
          </p:cNvPr>
          <p:cNvSpPr txBox="1"/>
          <p:nvPr/>
        </p:nvSpPr>
        <p:spPr>
          <a:xfrm>
            <a:off x="1430778" y="442259"/>
            <a:ext cx="3099191" cy="769441"/>
          </a:xfrm>
          <a:prstGeom prst="rect">
            <a:avLst/>
          </a:prstGeom>
          <a:noFill/>
        </p:spPr>
        <p:txBody>
          <a:bodyPr wrap="square" rtlCol="0">
            <a:spAutoFit/>
          </a:bodyPr>
          <a:lstStyle/>
          <a:p>
            <a:r>
              <a:rPr lang="en-IN" sz="2200" dirty="0">
                <a:solidFill>
                  <a:srgbClr val="0070C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Apiculture</a:t>
            </a:r>
          </a:p>
          <a:p>
            <a:endParaRPr lang="en-US" sz="2200" dirty="0">
              <a:solidFill>
                <a:srgbClr val="0070C0"/>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10" name="TextBox 209">
            <a:extLst>
              <a:ext uri="{FF2B5EF4-FFF2-40B4-BE49-F238E27FC236}">
                <a16:creationId xmlns:a16="http://schemas.microsoft.com/office/drawing/2014/main" id="{3466BF93-A147-4F52-A7E5-9E9F8BDE7A42}"/>
              </a:ext>
            </a:extLst>
          </p:cNvPr>
          <p:cNvSpPr txBox="1"/>
          <p:nvPr/>
        </p:nvSpPr>
        <p:spPr>
          <a:xfrm>
            <a:off x="943212" y="1111573"/>
            <a:ext cx="4535311" cy="1819344"/>
          </a:xfrm>
          <a:prstGeom prst="rect">
            <a:avLst/>
          </a:prstGeom>
          <a:noFill/>
        </p:spPr>
        <p:txBody>
          <a:bodyPr wrap="square" rtlCol="0">
            <a:spAutoFit/>
          </a:bodyPr>
          <a:lstStyle/>
          <a:p>
            <a:pPr algn="just">
              <a:lnSpc>
                <a:spcPct val="150000"/>
              </a:lnSpc>
            </a:pP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The bees can be kept in any temperature regions but for the honey the surrounding must contain good number of flowers (agriculture lands, around mountain areas, private gardens, at house backyards).</a:t>
            </a:r>
          </a:p>
          <a:p>
            <a:pPr algn="just">
              <a:lnSpc>
                <a:spcPct val="150000"/>
              </a:lnSpc>
            </a:pPr>
            <a:endParaRPr lang="en-US" sz="12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pic>
        <p:nvPicPr>
          <p:cNvPr id="148" name="Picture 2" descr="JSSATE">
            <a:extLst>
              <a:ext uri="{FF2B5EF4-FFF2-40B4-BE49-F238E27FC236}">
                <a16:creationId xmlns:a16="http://schemas.microsoft.com/office/drawing/2014/main" id="{EE2B2D24-9B2E-4548-979A-B9FFC9CDD2F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5852" y="1295332"/>
            <a:ext cx="394447" cy="215302"/>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1C6808E2-3FA3-4996-9C49-09BCA265CEB3}"/>
              </a:ext>
            </a:extLst>
          </p:cNvPr>
          <p:cNvSpPr txBox="1"/>
          <p:nvPr/>
        </p:nvSpPr>
        <p:spPr>
          <a:xfrm>
            <a:off x="1076438" y="3113432"/>
            <a:ext cx="4097900" cy="2273828"/>
          </a:xfrm>
          <a:prstGeom prst="rect">
            <a:avLst/>
          </a:prstGeom>
          <a:noFill/>
        </p:spPr>
        <p:txBody>
          <a:bodyPr wrap="square" rtlCol="0">
            <a:spAutoFit/>
          </a:bodyPr>
          <a:lstStyle/>
          <a:p>
            <a:pPr algn="just">
              <a:lnSpc>
                <a:spcPct val="150000"/>
              </a:lnSpc>
            </a:pP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The Basic Beekeeping Equipment are </a:t>
            </a:r>
            <a:r>
              <a:rPr lang="en-IN" sz="1600" b="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Hives</a:t>
            </a: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a:t>
            </a:r>
            <a:r>
              <a:rPr lang="en-IN" sz="1600" b="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Frames and Protective clothing like bee suit, gloves and shoes. </a:t>
            </a: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rPr>
              <a:t>The cost of these basic beekeeping equipment 2000rs.</a:t>
            </a:r>
          </a:p>
          <a:p>
            <a:pPr algn="just">
              <a:lnSpc>
                <a:spcPct val="150000"/>
              </a:lnSpc>
            </a:pPr>
            <a:endPar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gn="just">
              <a:lnSpc>
                <a:spcPct val="150000"/>
              </a:lnSpc>
            </a:pPr>
            <a:endParaRPr lang="en-US"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pic>
        <p:nvPicPr>
          <p:cNvPr id="150" name="Picture 2" descr="JSSATE">
            <a:extLst>
              <a:ext uri="{FF2B5EF4-FFF2-40B4-BE49-F238E27FC236}">
                <a16:creationId xmlns:a16="http://schemas.microsoft.com/office/drawing/2014/main" id="{25E3EAE3-29C0-4D0B-ACA8-828214C71D9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1569" y="3311818"/>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JSSATE">
            <a:extLst>
              <a:ext uri="{FF2B5EF4-FFF2-40B4-BE49-F238E27FC236}">
                <a16:creationId xmlns:a16="http://schemas.microsoft.com/office/drawing/2014/main" id="{AA6CFA81-1CDA-4FC2-AADE-510BD2245A4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35892" y="3572917"/>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JSSATE">
            <a:extLst>
              <a:ext uri="{FF2B5EF4-FFF2-40B4-BE49-F238E27FC236}">
                <a16:creationId xmlns:a16="http://schemas.microsoft.com/office/drawing/2014/main" id="{6BED8EC8-A06D-4015-9CBC-C325F70D5E5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38945" y="659910"/>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Best Beekeeper GIFs | Gfycat">
            <a:extLst>
              <a:ext uri="{FF2B5EF4-FFF2-40B4-BE49-F238E27FC236}">
                <a16:creationId xmlns:a16="http://schemas.microsoft.com/office/drawing/2014/main" id="{6A350365-3AB4-49EF-A19C-042C57465C5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0299" y="181554"/>
            <a:ext cx="719284" cy="8471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4898F4-AE0C-45FA-A5D1-4A9B0BC45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4958" y="4026453"/>
            <a:ext cx="3492007" cy="2338008"/>
          </a:xfrm>
          <a:prstGeom prst="rect">
            <a:avLst/>
          </a:prstGeom>
        </p:spPr>
      </p:pic>
      <p:pic>
        <p:nvPicPr>
          <p:cNvPr id="9220" name="Picture 4" descr="Best Bee Keeping GIFs | Gfycat">
            <a:extLst>
              <a:ext uri="{FF2B5EF4-FFF2-40B4-BE49-F238E27FC236}">
                <a16:creationId xmlns:a16="http://schemas.microsoft.com/office/drawing/2014/main" id="{FAE199C6-4720-46A2-98FF-559F0C98AE6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921281" y="4902864"/>
            <a:ext cx="2667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362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55C089E3-40F2-48EE-94AD-97A50E3AC6F8}"/>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607638"/>
            <a:chOff x="6096000" y="119550"/>
            <a:chExt cx="5574535" cy="6607638"/>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CC00"/>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176000" y="4976589"/>
              <a:ext cx="461665" cy="1302505"/>
            </a:xfrm>
            <a:prstGeom prst="rect">
              <a:avLst/>
            </a:prstGeom>
            <a:noFill/>
          </p:spPr>
          <p:txBody>
            <a:bodyPr vert="vert270" wrap="square" rtlCol="0">
              <a:spAutoFit/>
            </a:bodyPr>
            <a:lstStyle/>
            <a:p>
              <a:pPr algn="ctr"/>
              <a:r>
                <a:rPr lang="en-US" b="1" dirty="0">
                  <a:latin typeface="Baskerville Old Face" panose="02020602080505020303" pitchFamily="18" charset="0"/>
                </a:rPr>
                <a:t>POTS</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008" y="190798"/>
            <a:ext cx="5574535" cy="6607638"/>
            <a:chOff x="6096000" y="119550"/>
            <a:chExt cx="5574535" cy="6607638"/>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FF0066"/>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Baskerville Old Face" panose="02020602080505020303" pitchFamily="18" charset="0"/>
              </a:endParaRPr>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skerville Old Face" panose="02020602080505020303" pitchFamily="18" charset="0"/>
              </a:endParaRPr>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203619" y="5014035"/>
              <a:ext cx="461665" cy="1302505"/>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POTTERY</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Baskerville Old Face" panose="02020602080505020303" pitchFamily="18" charset="0"/>
                </a:endParaRPr>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sp>
        <p:nvSpPr>
          <p:cNvPr id="150" name="TextBox 149">
            <a:extLst>
              <a:ext uri="{FF2B5EF4-FFF2-40B4-BE49-F238E27FC236}">
                <a16:creationId xmlns:a16="http://schemas.microsoft.com/office/drawing/2014/main" id="{30776A29-3708-46FF-8D15-8DFBD2CA676F}"/>
              </a:ext>
            </a:extLst>
          </p:cNvPr>
          <p:cNvSpPr txBox="1"/>
          <p:nvPr/>
        </p:nvSpPr>
        <p:spPr>
          <a:xfrm>
            <a:off x="1138928" y="1385966"/>
            <a:ext cx="4271839" cy="2928750"/>
          </a:xfrm>
          <a:prstGeom prst="rect">
            <a:avLst/>
          </a:prstGeom>
          <a:noFill/>
        </p:spPr>
        <p:txBody>
          <a:bodyPr wrap="square" rtlCol="0">
            <a:spAutoFit/>
          </a:bodyPr>
          <a:lstStyle/>
          <a:p>
            <a:pPr algn="just">
              <a:lnSpc>
                <a:spcPct val="150000"/>
              </a:lnSpc>
            </a:pPr>
            <a:r>
              <a:rPr lang="en-IN" sz="1600" spc="4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Times New Roman" panose="02020603050405020304" pitchFamily="18" charset="0"/>
              </a:rPr>
              <a:t>In Tamil Nadu, clays are found in Vellore district, of Kanchipuram district, </a:t>
            </a:r>
            <a:r>
              <a:rPr lang="en-IN" sz="1600" spc="40" dirty="0" err="1">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Times New Roman" panose="02020603050405020304" pitchFamily="18" charset="0"/>
              </a:rPr>
              <a:t>Cuddalore</a:t>
            </a:r>
            <a:r>
              <a:rPr lang="en-IN" sz="1600" spc="4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Times New Roman" panose="02020603050405020304" pitchFamily="18" charset="0"/>
              </a:rPr>
              <a:t> district, </a:t>
            </a:r>
            <a:r>
              <a:rPr lang="en-IN" sz="1600" spc="40" dirty="0" err="1">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Times New Roman" panose="02020603050405020304" pitchFamily="18" charset="0"/>
              </a:rPr>
              <a:t>Perambalur</a:t>
            </a:r>
            <a:r>
              <a:rPr lang="en-IN" sz="1600" spc="4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Times New Roman" panose="02020603050405020304" pitchFamily="18" charset="0"/>
              </a:rPr>
              <a:t> district, Thanjavur district, </a:t>
            </a:r>
            <a:r>
              <a:rPr lang="en-IN" sz="1600" spc="40" dirty="0" err="1">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Times New Roman" panose="02020603050405020304" pitchFamily="18" charset="0"/>
              </a:rPr>
              <a:t>Kanniyakumari</a:t>
            </a:r>
            <a:r>
              <a:rPr lang="en-IN" sz="1600" spc="4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Times New Roman" panose="02020603050405020304" pitchFamily="18" charset="0"/>
              </a:rPr>
              <a:t> district, Tirunelveli district, </a:t>
            </a:r>
            <a:r>
              <a:rPr lang="en-IN" sz="1600" spc="40" dirty="0" err="1">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Times New Roman" panose="02020603050405020304" pitchFamily="18" charset="0"/>
              </a:rPr>
              <a:t>Ariyalur</a:t>
            </a:r>
            <a:r>
              <a:rPr lang="en-IN" sz="1600" spc="4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Times New Roman" panose="02020603050405020304" pitchFamily="18" charset="0"/>
              </a:rPr>
              <a:t> district. Clays are used as soft abrasives for polishing soft metals, uniform buttons, belts etc, for buffing ceramic goods.</a:t>
            </a:r>
            <a:endPar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gn="just">
              <a:lnSpc>
                <a:spcPct val="150000"/>
              </a:lnSpc>
            </a:pPr>
            <a:endParaRPr lang="en-US" sz="12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151" name="TextBox 150">
            <a:extLst>
              <a:ext uri="{FF2B5EF4-FFF2-40B4-BE49-F238E27FC236}">
                <a16:creationId xmlns:a16="http://schemas.microsoft.com/office/drawing/2014/main" id="{16D7B1DF-B049-4B7F-9501-F9AA800B006B}"/>
              </a:ext>
            </a:extLst>
          </p:cNvPr>
          <p:cNvSpPr txBox="1"/>
          <p:nvPr/>
        </p:nvSpPr>
        <p:spPr>
          <a:xfrm>
            <a:off x="7151288" y="440140"/>
            <a:ext cx="4333413" cy="2193357"/>
          </a:xfrm>
          <a:prstGeom prst="rect">
            <a:avLst/>
          </a:prstGeom>
          <a:noFill/>
        </p:spPr>
        <p:txBody>
          <a:bodyPr wrap="square" rtlCol="0">
            <a:spAutoFit/>
          </a:bodyPr>
          <a:lstStyle/>
          <a:p>
            <a:pPr algn="just">
              <a:lnSpc>
                <a:spcPct val="150000"/>
              </a:lnSpc>
              <a:spcAft>
                <a:spcPts val="800"/>
              </a:spcAft>
            </a:pPr>
            <a:r>
              <a:rPr lang="en-IN" sz="1600" spc="4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Times New Roman" panose="02020603050405020304" pitchFamily="18" charset="0"/>
              </a:rPr>
              <a:t>On an average per month 800 pots can be prepared by 3 people per facility each of them would get 10000rs monthly income.</a:t>
            </a:r>
            <a:endPar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a:t>
            </a:r>
          </a:p>
          <a:p>
            <a:pPr algn="just">
              <a:lnSpc>
                <a:spcPct val="150000"/>
              </a:lnSpc>
            </a:pPr>
            <a:endParaRPr lang="en-US" sz="20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pic>
        <p:nvPicPr>
          <p:cNvPr id="158" name="Picture 2" descr="JSSATE">
            <a:extLst>
              <a:ext uri="{FF2B5EF4-FFF2-40B4-BE49-F238E27FC236}">
                <a16:creationId xmlns:a16="http://schemas.microsoft.com/office/drawing/2014/main" id="{59E20AD5-4A3B-4D6F-B176-7CFF32DB3B1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7729" y="1560097"/>
            <a:ext cx="394447" cy="2153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3308B6-4903-4405-B2C0-3371B48D29F3}"/>
              </a:ext>
            </a:extLst>
          </p:cNvPr>
          <p:cNvSpPr txBox="1"/>
          <p:nvPr/>
        </p:nvSpPr>
        <p:spPr>
          <a:xfrm>
            <a:off x="2112902" y="93782"/>
            <a:ext cx="1255384" cy="1360629"/>
          </a:xfrm>
          <a:prstGeom prst="rect">
            <a:avLst/>
          </a:prstGeom>
          <a:noFill/>
        </p:spPr>
        <p:txBody>
          <a:bodyPr wrap="square" rtlCol="0">
            <a:spAutoFit/>
          </a:bodyPr>
          <a:lstStyle/>
          <a:p>
            <a:pPr>
              <a:lnSpc>
                <a:spcPct val="107000"/>
              </a:lnSpc>
              <a:spcAft>
                <a:spcPts val="800"/>
              </a:spcAft>
            </a:pPr>
            <a:endParaRPr lang="en-IN" sz="2200" dirty="0">
              <a:solidFill>
                <a:srgbClr val="7030A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200" dirty="0">
                <a:solidFill>
                  <a:srgbClr val="7030A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Pottery</a:t>
            </a:r>
          </a:p>
          <a:p>
            <a:endParaRPr lang="en-IN" sz="2200" dirty="0">
              <a:solidFill>
                <a:srgbClr val="7030A0"/>
              </a:solidFill>
              <a:effectLst>
                <a:outerShdw blurRad="38100" dist="38100" dir="2700000" algn="tl">
                  <a:srgbClr val="000000">
                    <a:alpha val="43137"/>
                  </a:srgbClr>
                </a:outerShdw>
              </a:effectLst>
              <a:latin typeface="Baskerville Old Face" panose="02020602080505020303" pitchFamily="18" charset="0"/>
            </a:endParaRPr>
          </a:p>
        </p:txBody>
      </p:sp>
      <p:sp>
        <p:nvSpPr>
          <p:cNvPr id="159" name="TextBox 158">
            <a:extLst>
              <a:ext uri="{FF2B5EF4-FFF2-40B4-BE49-F238E27FC236}">
                <a16:creationId xmlns:a16="http://schemas.microsoft.com/office/drawing/2014/main" id="{A2A524E9-D32F-4C5E-8D6F-94777558E1AD}"/>
              </a:ext>
            </a:extLst>
          </p:cNvPr>
          <p:cNvSpPr txBox="1"/>
          <p:nvPr/>
        </p:nvSpPr>
        <p:spPr>
          <a:xfrm>
            <a:off x="1303657" y="4576092"/>
            <a:ext cx="4191533" cy="1532984"/>
          </a:xfrm>
          <a:prstGeom prst="rect">
            <a:avLst/>
          </a:prstGeom>
          <a:noFill/>
        </p:spPr>
        <p:txBody>
          <a:bodyPr wrap="square" rtlCol="0">
            <a:spAutoFit/>
          </a:bodyPr>
          <a:lstStyle/>
          <a:p>
            <a:pPr algn="just">
              <a:lnSpc>
                <a:spcPct val="150000"/>
              </a:lnSpc>
            </a:pPr>
            <a:r>
              <a:rPr lang="en-IN" sz="1600" spc="4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rPr>
              <a:t>The Materials Required are Sculpting Tool Set, Self-Hardening Clay, Pottery Wheel, Glazing Brushes, </a:t>
            </a: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rPr>
              <a:t>Clay Cutters, </a:t>
            </a:r>
            <a:r>
              <a:rPr lang="en-IN" sz="1600" spc="4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rPr>
              <a:t>Wire Clay Cutters, Sponge</a:t>
            </a:r>
            <a:endParaRPr lang="en-US" sz="11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pic>
        <p:nvPicPr>
          <p:cNvPr id="160" name="Picture 2" descr="JSSATE">
            <a:extLst>
              <a:ext uri="{FF2B5EF4-FFF2-40B4-BE49-F238E27FC236}">
                <a16:creationId xmlns:a16="http://schemas.microsoft.com/office/drawing/2014/main" id="{D624492D-DF8B-407B-9BEA-6C3AC2BAC92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74953" y="4761287"/>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JSSATE">
            <a:extLst>
              <a:ext uri="{FF2B5EF4-FFF2-40B4-BE49-F238E27FC236}">
                <a16:creationId xmlns:a16="http://schemas.microsoft.com/office/drawing/2014/main" id="{C75639F1-FC83-4BBD-8045-1BD69D1162A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98848" y="629358"/>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Brian Badonde Pottery">
            <a:extLst>
              <a:ext uri="{FF2B5EF4-FFF2-40B4-BE49-F238E27FC236}">
                <a16:creationId xmlns:a16="http://schemas.microsoft.com/office/drawing/2014/main" id="{9BAA38E5-64A4-44AD-8F69-6652757ADFE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9003" y="381454"/>
            <a:ext cx="1313533" cy="73794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JSSATE">
            <a:extLst>
              <a:ext uri="{FF2B5EF4-FFF2-40B4-BE49-F238E27FC236}">
                <a16:creationId xmlns:a16="http://schemas.microsoft.com/office/drawing/2014/main" id="{2ECEF6E6-9304-4C20-9A15-2D7522974BE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7729" y="1557854"/>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215C50B-9723-4460-ABCF-E9E31D842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1295" y="1847834"/>
            <a:ext cx="4265524" cy="1731342"/>
          </a:xfrm>
          <a:prstGeom prst="rect">
            <a:avLst/>
          </a:prstGeom>
        </p:spPr>
      </p:pic>
      <p:pic>
        <p:nvPicPr>
          <p:cNvPr id="19" name="Picture 18">
            <a:extLst>
              <a:ext uri="{FF2B5EF4-FFF2-40B4-BE49-F238E27FC236}">
                <a16:creationId xmlns:a16="http://schemas.microsoft.com/office/drawing/2014/main" id="{6029783E-2034-43AE-9ED4-889570A8E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8848" y="3862365"/>
            <a:ext cx="4182686" cy="2559058"/>
          </a:xfrm>
          <a:prstGeom prst="rect">
            <a:avLst/>
          </a:prstGeom>
        </p:spPr>
      </p:pic>
    </p:spTree>
    <p:extLst>
      <p:ext uri="{BB962C8B-B14F-4D97-AF65-F5344CB8AC3E}">
        <p14:creationId xmlns:p14="http://schemas.microsoft.com/office/powerpoint/2010/main" val="3597159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4" name="Rectangle 3">
            <a:extLst>
              <a:ext uri="{FF2B5EF4-FFF2-40B4-BE49-F238E27FC236}">
                <a16:creationId xmlns:a16="http://schemas.microsoft.com/office/drawing/2014/main" id="{33F222A8-AF2A-4292-8A95-0C3AD37A109D}"/>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778315"/>
            <a:chOff x="6096000" y="119550"/>
            <a:chExt cx="5574535" cy="6778315"/>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3399"/>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176000" y="4012992"/>
              <a:ext cx="461665" cy="2884873"/>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HANDICRAFTS</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445" y="89189"/>
            <a:ext cx="5574535" cy="6607638"/>
            <a:chOff x="6096000" y="119550"/>
            <a:chExt cx="5574535" cy="6607638"/>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192436" y="5067860"/>
              <a:ext cx="461665" cy="1302505"/>
            </a:xfrm>
            <a:prstGeom prst="rect">
              <a:avLst/>
            </a:prstGeom>
            <a:noFill/>
          </p:spPr>
          <p:txBody>
            <a:bodyPr vert="vert270" wrap="square" rtlCol="0">
              <a:spAutoFit/>
            </a:bodyPr>
            <a:lstStyle/>
            <a:p>
              <a:pPr algn="ctr"/>
              <a:r>
                <a:rPr lang="en-US" b="1" dirty="0">
                  <a:solidFill>
                    <a:schemeClr val="bg1"/>
                  </a:solidFill>
                  <a:latin typeface="Baskerville Old Face" panose="02020602080505020303" pitchFamily="18" charset="0"/>
                </a:rPr>
                <a:t>BAMBOO</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Baskerville Old Face" panose="02020602080505020303" pitchFamily="18" charset="0"/>
              </a:endParaRPr>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Baskerville Old Face" panose="02020602080505020303" pitchFamily="18" charset="0"/>
                </a:endParaRPr>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skerville Old Face" panose="02020602080505020303" pitchFamily="18" charset="0"/>
                </a:endParaRPr>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askerville Old Face" panose="02020602080505020303" pitchFamily="18" charset="0"/>
                </a:endParaRPr>
              </a:p>
            </p:txBody>
          </p:sp>
        </p:grpSp>
      </p:grpSp>
      <p:sp>
        <p:nvSpPr>
          <p:cNvPr id="207" name="TextBox 206">
            <a:extLst>
              <a:ext uri="{FF2B5EF4-FFF2-40B4-BE49-F238E27FC236}">
                <a16:creationId xmlns:a16="http://schemas.microsoft.com/office/drawing/2014/main" id="{F2C903F3-C80B-4C65-BBE4-42679B3787E3}"/>
              </a:ext>
            </a:extLst>
          </p:cNvPr>
          <p:cNvSpPr txBox="1"/>
          <p:nvPr/>
        </p:nvSpPr>
        <p:spPr>
          <a:xfrm>
            <a:off x="6867364" y="260577"/>
            <a:ext cx="4308636" cy="2724528"/>
          </a:xfrm>
          <a:prstGeom prst="rect">
            <a:avLst/>
          </a:prstGeom>
          <a:noFill/>
        </p:spPr>
        <p:txBody>
          <a:bodyPr wrap="square" rtlCol="0">
            <a:spAutoFit/>
          </a:bodyPr>
          <a:lstStyle/>
          <a:p>
            <a:pPr algn="just">
              <a:lnSpc>
                <a:spcPct val="150000"/>
              </a:lnSpc>
            </a:pPr>
            <a:r>
              <a:rPr lang="en-IN" sz="1600" b="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Based on the above products made and sold we can give 15000rs per person. The market demand has increased for such products for its eco-friendly nature. These days bamboo products are used for many various purposes especially furniture and gift items like in restaurants.</a:t>
            </a:r>
            <a:endPar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gn="just">
              <a:lnSpc>
                <a:spcPct val="150000"/>
              </a:lnSpc>
            </a:pPr>
            <a:endParaRPr lang="en-US" sz="20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08" name="TextBox 207">
            <a:extLst>
              <a:ext uri="{FF2B5EF4-FFF2-40B4-BE49-F238E27FC236}">
                <a16:creationId xmlns:a16="http://schemas.microsoft.com/office/drawing/2014/main" id="{BC486640-E351-43E9-B9E2-9FE71880CCBD}"/>
              </a:ext>
            </a:extLst>
          </p:cNvPr>
          <p:cNvSpPr txBox="1"/>
          <p:nvPr/>
        </p:nvSpPr>
        <p:spPr>
          <a:xfrm>
            <a:off x="1503583" y="5241017"/>
            <a:ext cx="3980275" cy="1450012"/>
          </a:xfrm>
          <a:prstGeom prst="rect">
            <a:avLst/>
          </a:prstGeom>
          <a:noFill/>
        </p:spPr>
        <p:txBody>
          <a:bodyPr wrap="square" rtlCol="0">
            <a:spAutoFit/>
          </a:bodyPr>
          <a:lstStyle/>
          <a:p>
            <a:pPr algn="just">
              <a:lnSpc>
                <a:spcPct val="150000"/>
              </a:lnSpc>
            </a:pPr>
            <a:r>
              <a:rPr lang="en-IN" sz="1600" b="0" dirty="0">
                <a:solidFill>
                  <a:srgbClr val="333333"/>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This helps us in reducing the usage of plastic items. Bamboo handicrafts can be the best alternate for plastic substances.</a:t>
            </a:r>
            <a:endParaRPr lang="en-IN" sz="1600" dirty="0">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gn="just">
              <a:lnSpc>
                <a:spcPct val="150000"/>
              </a:lnSpc>
            </a:pPr>
            <a:endParaRPr lang="en-US" sz="1200" dirty="0">
              <a:solidFill>
                <a:schemeClr val="tx1">
                  <a:alpha val="50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sp>
        <p:nvSpPr>
          <p:cNvPr id="209" name="TextBox 208">
            <a:extLst>
              <a:ext uri="{FF2B5EF4-FFF2-40B4-BE49-F238E27FC236}">
                <a16:creationId xmlns:a16="http://schemas.microsoft.com/office/drawing/2014/main" id="{97B6C5F2-384F-48A1-BC25-56C6849F9A23}"/>
              </a:ext>
            </a:extLst>
          </p:cNvPr>
          <p:cNvSpPr txBox="1"/>
          <p:nvPr/>
        </p:nvSpPr>
        <p:spPr>
          <a:xfrm>
            <a:off x="2239686" y="285803"/>
            <a:ext cx="2780664" cy="436786"/>
          </a:xfrm>
          <a:prstGeom prst="rect">
            <a:avLst/>
          </a:prstGeom>
          <a:noFill/>
        </p:spPr>
        <p:txBody>
          <a:bodyPr wrap="square" rtlCol="0">
            <a:spAutoFit/>
          </a:bodyPr>
          <a:lstStyle/>
          <a:p>
            <a:pPr>
              <a:lnSpc>
                <a:spcPct val="107000"/>
              </a:lnSpc>
              <a:spcAft>
                <a:spcPts val="800"/>
              </a:spcAft>
            </a:pPr>
            <a:r>
              <a:rPr lang="en-IN" sz="2200" dirty="0">
                <a:solidFill>
                  <a:srgbClr val="FF0000"/>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Bamboo handicrafts</a:t>
            </a:r>
          </a:p>
        </p:txBody>
      </p:sp>
      <p:sp>
        <p:nvSpPr>
          <p:cNvPr id="210" name="TextBox 209">
            <a:extLst>
              <a:ext uri="{FF2B5EF4-FFF2-40B4-BE49-F238E27FC236}">
                <a16:creationId xmlns:a16="http://schemas.microsoft.com/office/drawing/2014/main" id="{3466BF93-A147-4F52-A7E5-9E9F8BDE7A42}"/>
              </a:ext>
            </a:extLst>
          </p:cNvPr>
          <p:cNvSpPr txBox="1"/>
          <p:nvPr/>
        </p:nvSpPr>
        <p:spPr>
          <a:xfrm>
            <a:off x="988379" y="997738"/>
            <a:ext cx="4247009" cy="2643159"/>
          </a:xfrm>
          <a:prstGeom prst="rect">
            <a:avLst/>
          </a:prstGeom>
          <a:noFill/>
        </p:spPr>
        <p:txBody>
          <a:bodyPr wrap="square" rtlCol="0">
            <a:spAutoFit/>
          </a:bodyPr>
          <a:lstStyle/>
          <a:p>
            <a:pPr algn="just">
              <a:lnSpc>
                <a:spcPct val="150000"/>
              </a:lnSpc>
            </a:pPr>
            <a:r>
              <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For each facility we can keep 5-10 people. Other than bamboo we require materials for handicrafts like </a:t>
            </a:r>
            <a:r>
              <a:rPr lang="en-IN" sz="1600" b="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Thread, Natural colours and Boric and Borax Powder. The tools required are knives, tape, hand cutter, saw and other instruments. We might require an investment of 10000rs per facility.</a:t>
            </a:r>
            <a:endParaRPr lang="en-IN"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gn="just">
              <a:lnSpc>
                <a:spcPct val="150000"/>
              </a:lnSpc>
            </a:pPr>
            <a:endParaRPr lang="en-US" sz="16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pic>
        <p:nvPicPr>
          <p:cNvPr id="148" name="Picture 2" descr="JSSATE">
            <a:extLst>
              <a:ext uri="{FF2B5EF4-FFF2-40B4-BE49-F238E27FC236}">
                <a16:creationId xmlns:a16="http://schemas.microsoft.com/office/drawing/2014/main" id="{80132987-FD3B-48C7-8F33-6AB6660BEFC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1989" y="1158878"/>
            <a:ext cx="394447" cy="215302"/>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B8B14DEF-0823-4740-8DD9-2EB9E043D114}"/>
              </a:ext>
            </a:extLst>
          </p:cNvPr>
          <p:cNvSpPr txBox="1"/>
          <p:nvPr/>
        </p:nvSpPr>
        <p:spPr>
          <a:xfrm>
            <a:off x="1241247" y="3493230"/>
            <a:ext cx="4294269" cy="1861022"/>
          </a:xfrm>
          <a:prstGeom prst="rect">
            <a:avLst/>
          </a:prstGeom>
          <a:noFill/>
        </p:spPr>
        <p:txBody>
          <a:bodyPr wrap="square" rtlCol="0">
            <a:spAutoFit/>
          </a:bodyPr>
          <a:lstStyle/>
          <a:p>
            <a:pPr algn="just">
              <a:lnSpc>
                <a:spcPct val="150000"/>
              </a:lnSpc>
            </a:pPr>
            <a:r>
              <a:rPr lang="en-IN" sz="1600" b="0" dirty="0">
                <a:solidFill>
                  <a:srgbClr val="333333"/>
                </a:solidFill>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We can prepare water bottles, bird nests, toys, toothbrush, furniture, kitchen appliances, household appliances. Then the products will be sold through online websites.</a:t>
            </a:r>
            <a:endParaRPr lang="en-IN" sz="1600" dirty="0">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endParaRPr>
          </a:p>
          <a:p>
            <a:pPr algn="just">
              <a:lnSpc>
                <a:spcPct val="150000"/>
              </a:lnSpc>
            </a:pPr>
            <a:endParaRPr lang="en-US" sz="1400" dirty="0">
              <a:solidFill>
                <a:schemeClr val="tx1">
                  <a:lumMod val="75000"/>
                  <a:lumOff val="25000"/>
                </a:schemeClr>
              </a:solidFill>
              <a:effectLst>
                <a:outerShdw blurRad="38100" dist="38100" dir="2700000" algn="tl">
                  <a:srgbClr val="000000">
                    <a:alpha val="43137"/>
                  </a:srgbClr>
                </a:outerShdw>
              </a:effectLst>
              <a:latin typeface="Baskerville Old Face" panose="02020602080505020303" pitchFamily="18" charset="0"/>
              <a:ea typeface="Hand Of Sean" panose="02000500000000000000" pitchFamily="2" charset="-128"/>
            </a:endParaRPr>
          </a:p>
        </p:txBody>
      </p:sp>
      <p:pic>
        <p:nvPicPr>
          <p:cNvPr id="150" name="Picture 2" descr="JSSATE">
            <a:extLst>
              <a:ext uri="{FF2B5EF4-FFF2-40B4-BE49-F238E27FC236}">
                <a16:creationId xmlns:a16="http://schemas.microsoft.com/office/drawing/2014/main" id="{A49E62A8-5734-46CB-89EC-23E175510C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0759" y="3671143"/>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JSSATE">
            <a:extLst>
              <a:ext uri="{FF2B5EF4-FFF2-40B4-BE49-F238E27FC236}">
                <a16:creationId xmlns:a16="http://schemas.microsoft.com/office/drawing/2014/main" id="{F0CC7EBB-813D-41CC-B111-10B6A8E4707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23639" y="-723197"/>
            <a:ext cx="115181" cy="6287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JSSATE">
            <a:extLst>
              <a:ext uri="{FF2B5EF4-FFF2-40B4-BE49-F238E27FC236}">
                <a16:creationId xmlns:a16="http://schemas.microsoft.com/office/drawing/2014/main" id="{C19D3D0C-D438-4775-80F3-23583C1AF4D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59858" y="5392591"/>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A] Natural Bamboo Platter 13&amp;quot; X 13&amp;quot; | 33 Cm X 33 Cm WL-771026/A – Wilmax  Porcelain">
            <a:extLst>
              <a:ext uri="{FF2B5EF4-FFF2-40B4-BE49-F238E27FC236}">
                <a16:creationId xmlns:a16="http://schemas.microsoft.com/office/drawing/2014/main" id="{33AC3409-4599-49A7-9FBB-9F8D2E7A03A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9919" y="162368"/>
            <a:ext cx="1335053" cy="750967"/>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JSSATE">
            <a:extLst>
              <a:ext uri="{FF2B5EF4-FFF2-40B4-BE49-F238E27FC236}">
                <a16:creationId xmlns:a16="http://schemas.microsoft.com/office/drawing/2014/main" id="{91AFB0A1-2A84-4553-993D-A1089168BBB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40529" y="452047"/>
            <a:ext cx="394447" cy="215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2CE6211-FA63-4515-AFFC-2DAE1D114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564" y="2517244"/>
            <a:ext cx="3319370" cy="1869160"/>
          </a:xfrm>
          <a:prstGeom prst="rect">
            <a:avLst/>
          </a:prstGeom>
        </p:spPr>
      </p:pic>
      <p:pic>
        <p:nvPicPr>
          <p:cNvPr id="11" name="Picture 10">
            <a:extLst>
              <a:ext uri="{FF2B5EF4-FFF2-40B4-BE49-F238E27FC236}">
                <a16:creationId xmlns:a16="http://schemas.microsoft.com/office/drawing/2014/main" id="{ACA0F32F-586D-4CF3-8785-44C731D67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684" y="4521530"/>
            <a:ext cx="3357250" cy="2048116"/>
          </a:xfrm>
          <a:prstGeom prst="rect">
            <a:avLst/>
          </a:prstGeom>
        </p:spPr>
      </p:pic>
      <p:pic>
        <p:nvPicPr>
          <p:cNvPr id="13" name="Picture 12">
            <a:extLst>
              <a:ext uri="{FF2B5EF4-FFF2-40B4-BE49-F238E27FC236}">
                <a16:creationId xmlns:a16="http://schemas.microsoft.com/office/drawing/2014/main" id="{3BD2EE24-7FCD-49E8-A912-99F8DA5EEF21}"/>
              </a:ext>
            </a:extLst>
          </p:cNvPr>
          <p:cNvPicPr>
            <a:picLocks noChangeAspect="1"/>
          </p:cNvPicPr>
          <p:nvPr/>
        </p:nvPicPr>
        <p:blipFill rotWithShape="1">
          <a:blip r:embed="rId7">
            <a:extLst>
              <a:ext uri="{28A0092B-C50C-407E-A947-70E740481C1C}">
                <a14:useLocalDpi xmlns:a14="http://schemas.microsoft.com/office/drawing/2010/main" val="0"/>
              </a:ext>
            </a:extLst>
          </a:blip>
          <a:srcRect l="32061" r="33255" b="4379"/>
          <a:stretch/>
        </p:blipFill>
        <p:spPr>
          <a:xfrm>
            <a:off x="10220108" y="3557319"/>
            <a:ext cx="858453" cy="3012327"/>
          </a:xfrm>
          <a:prstGeom prst="rect">
            <a:avLst/>
          </a:prstGeom>
        </p:spPr>
      </p:pic>
    </p:spTree>
    <p:extLst>
      <p:ext uri="{BB962C8B-B14F-4D97-AF65-F5344CB8AC3E}">
        <p14:creationId xmlns:p14="http://schemas.microsoft.com/office/powerpoint/2010/main" val="3484306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1713</Words>
  <Application>Microsoft Office PowerPoint</Application>
  <PresentationFormat>Widescreen</PresentationFormat>
  <Paragraphs>79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Baskerville Old Face</vt:lpstr>
      <vt:lpstr>Calibri</vt:lpstr>
      <vt:lpstr>Calibri Light</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Rehman</dc:creator>
  <cp:lastModifiedBy>Lenin Vasan</cp:lastModifiedBy>
  <cp:revision>38</cp:revision>
  <dcterms:created xsi:type="dcterms:W3CDTF">2020-07-12T23:04:57Z</dcterms:created>
  <dcterms:modified xsi:type="dcterms:W3CDTF">2021-11-29T16:37:00Z</dcterms:modified>
</cp:coreProperties>
</file>